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82.jpg" ContentType="image/jpg"/>
  <Override PartName="/ppt/media/image83.jpg" ContentType="image/jpg"/>
  <Override PartName="/ppt/media/image84.jpg" ContentType="image/jpg"/>
  <Override PartName="/ppt/notesSlides/notesSlide9.xml" ContentType="application/vnd.openxmlformats-officedocument.presentationml.notesSlide+xml"/>
  <Override PartName="/ppt/media/image97.jpg" ContentType="image/jpg"/>
  <Override PartName="/ppt/media/image98.jpg" ContentType="image/jpg"/>
  <Override PartName="/ppt/media/image99.jpg" ContentType="image/jpg"/>
  <Override PartName="/ppt/media/image100.jpg" ContentType="image/jpg"/>
  <Override PartName="/ppt/media/image101.jpg" ContentType="image/jpg"/>
  <Override PartName="/ppt/media/image102.jpg" ContentType="image/jpg"/>
  <Override PartName="/ppt/media/image103.jpg" ContentType="image/jpg"/>
  <Override PartName="/ppt/media/image104.jpg" ContentType="image/jpg"/>
  <Override PartName="/ppt/media/image110.jpg" ContentType="image/jpg"/>
  <Override PartName="/ppt/media/image111.jpg" ContentType="image/jpg"/>
  <Override PartName="/ppt/media/image112.jpg" ContentType="image/jpg"/>
  <Override PartName="/ppt/media/image113.jpg" ContentType="image/jpg"/>
  <Override PartName="/ppt/media/image114.jpg" ContentType="image/jpg"/>
  <Override PartName="/ppt/media/image115.jpg" ContentType="image/jpg"/>
  <Override PartName="/ppt/media/image116.jpg" ContentType="image/jpg"/>
  <Override PartName="/ppt/media/image117.jpg" ContentType="image/jpg"/>
  <Override PartName="/ppt/media/image123.jpg" ContentType="image/jpg"/>
  <Override PartName="/ppt/media/image124.jpg" ContentType="image/jpg"/>
  <Override PartName="/ppt/media/image125.jpg" ContentType="image/jpg"/>
  <Override PartName="/ppt/media/image126.jpg" ContentType="image/jpg"/>
  <Override PartName="/ppt/media/image127.jpg" ContentType="image/jpg"/>
  <Override PartName="/ppt/media/image128.jpg" ContentType="image/jpg"/>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2" r:id="rId4"/>
    <p:sldMasterId id="2147483720" r:id="rId5"/>
  </p:sldMasterIdLst>
  <p:notesMasterIdLst>
    <p:notesMasterId r:id="rId40"/>
  </p:notesMasterIdLst>
  <p:handoutMasterIdLst>
    <p:handoutMasterId r:id="rId41"/>
  </p:handoutMasterIdLst>
  <p:sldIdLst>
    <p:sldId id="428" r:id="rId6"/>
    <p:sldId id="317" r:id="rId7"/>
    <p:sldId id="1393" r:id="rId8"/>
    <p:sldId id="4249" r:id="rId9"/>
    <p:sldId id="378" r:id="rId10"/>
    <p:sldId id="1392" r:id="rId11"/>
    <p:sldId id="483" r:id="rId12"/>
    <p:sldId id="380" r:id="rId13"/>
    <p:sldId id="544" r:id="rId14"/>
    <p:sldId id="545" r:id="rId15"/>
    <p:sldId id="4208" r:id="rId16"/>
    <p:sldId id="546" r:id="rId17"/>
    <p:sldId id="1399" r:id="rId18"/>
    <p:sldId id="1400" r:id="rId19"/>
    <p:sldId id="1402" r:id="rId20"/>
    <p:sldId id="4257" r:id="rId21"/>
    <p:sldId id="4247" r:id="rId22"/>
    <p:sldId id="388" r:id="rId23"/>
    <p:sldId id="4258" r:id="rId24"/>
    <p:sldId id="4243" r:id="rId25"/>
    <p:sldId id="4244" r:id="rId26"/>
    <p:sldId id="543" r:id="rId27"/>
    <p:sldId id="4253" r:id="rId28"/>
    <p:sldId id="4241" r:id="rId29"/>
    <p:sldId id="4242" r:id="rId30"/>
    <p:sldId id="4240" r:id="rId31"/>
    <p:sldId id="4254" r:id="rId32"/>
    <p:sldId id="4245" r:id="rId33"/>
    <p:sldId id="4246" r:id="rId34"/>
    <p:sldId id="4255" r:id="rId35"/>
    <p:sldId id="4251" r:id="rId36"/>
    <p:sldId id="4248" r:id="rId37"/>
    <p:sldId id="667" r:id="rId38"/>
    <p:sldId id="279" r:id="rId3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34</a:t>
            </a:fld>
            <a:endParaRPr lang="en-GB"/>
          </a:p>
        </p:txBody>
      </p:sp>
    </p:spTree>
    <p:extLst>
      <p:ext uri="{BB962C8B-B14F-4D97-AF65-F5344CB8AC3E}">
        <p14:creationId xmlns:p14="http://schemas.microsoft.com/office/powerpoint/2010/main" val="313622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16</a:t>
            </a:fld>
            <a:endParaRPr lang="en-GB"/>
          </a:p>
        </p:txBody>
      </p:sp>
    </p:spTree>
    <p:extLst>
      <p:ext uri="{BB962C8B-B14F-4D97-AF65-F5344CB8AC3E}">
        <p14:creationId xmlns:p14="http://schemas.microsoft.com/office/powerpoint/2010/main" val="858767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4667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0309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0877404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A74592D2-E303-4187-8A1B-9F14EF8030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06EFAE50-2BC4-485D-9575-2BDED90FF9C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3986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2A656EC6-2820-4F50-90BC-742DE98062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A2C56977-4115-4388-9CCA-0642C1E3FB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626487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261574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99852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355503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3899562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99755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4104011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73049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0620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4403FFB1-1D95-4127-8D63-D0E9D20376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4A9ADE34-70AE-4B5B-BAAD-E409A12029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0057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3889959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534774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52583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07319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5418792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78759994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285147788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87689253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3461694111"/>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37795631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26659000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3698660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01/12/2021</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135950027"/>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40416662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8/12/2026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1749395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01/12/2021</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179023305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BEC4A-ADF6-48A6-BD46-1215BCA706F1}"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C6C06-AE23-5E4F-9A17-3EC4411F23ED}" type="slidenum">
              <a:rPr lang="en-GB" smtClean="0"/>
              <a:pPr/>
              <a:t>‹#›</a:t>
            </a:fld>
            <a:endParaRPr lang="en-GB"/>
          </a:p>
        </p:txBody>
      </p:sp>
      <p:pic>
        <p:nvPicPr>
          <p:cNvPr id="5" name="Picture 4" descr="Shape, circle&#10;&#10;Description automatically generated">
            <a:extLst>
              <a:ext uri="{FF2B5EF4-FFF2-40B4-BE49-F238E27FC236}">
                <a16:creationId xmlns:a16="http://schemas.microsoft.com/office/drawing/2014/main" id="{1E034129-B07C-4D8A-81E2-46B6B6D78D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6" name="Picture 5" descr="Logo&#10;&#10;Description automatically generated">
            <a:extLst>
              <a:ext uri="{FF2B5EF4-FFF2-40B4-BE49-F238E27FC236}">
                <a16:creationId xmlns:a16="http://schemas.microsoft.com/office/drawing/2014/main" id="{F20023FF-0C7D-460A-8287-B0082F0E8F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5985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1BEC4A-ADF6-48A6-BD46-1215BCA706F1}"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EEEEE768-83A2-4A89-B703-A5F4260C4F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9" name="Picture 8" descr="Logo&#10;&#10;Description automatically generated">
            <a:extLst>
              <a:ext uri="{FF2B5EF4-FFF2-40B4-BE49-F238E27FC236}">
                <a16:creationId xmlns:a16="http://schemas.microsoft.com/office/drawing/2014/main" id="{AF9FD8E8-7F2B-487C-A9E4-D65CDB7E04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15997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36791004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theme" Target="../theme/theme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01/12/2021</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263693309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670" r:id="rId12"/>
    <p:sldLayoutId id="2147483671" r:id="rId13"/>
    <p:sldLayoutId id="2147483649" r:id="rId14"/>
    <p:sldLayoutId id="2147483668" r:id="rId15"/>
    <p:sldLayoutId id="2147483672" r:id="rId16"/>
    <p:sldLayoutId id="2147483650" r:id="rId17"/>
    <p:sldLayoutId id="2147483656" r:id="rId18"/>
    <p:sldLayoutId id="2147483658" r:id="rId19"/>
    <p:sldLayoutId id="2147483659" r:id="rId20"/>
    <p:sldLayoutId id="2147483673" r:id="rId21"/>
    <p:sldLayoutId id="2147483674" r:id="rId22"/>
    <p:sldLayoutId id="2147483675" r:id="rId23"/>
    <p:sldLayoutId id="2147483676"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53" r:id="rId21"/>
    <p:sldLayoutId id="2147483754" r:id="rId22"/>
    <p:sldLayoutId id="2147483755" r:id="rId23"/>
    <p:sldLayoutId id="2147483756" r:id="rId24"/>
    <p:sldLayoutId id="2147483757" r:id="rId25"/>
    <p:sldLayoutId id="2147483758" r:id="rId26"/>
    <p:sldLayoutId id="2147483759" r:id="rId27"/>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50.xml"/><Relationship Id="rId5" Type="http://schemas.openxmlformats.org/officeDocument/2006/relationships/image" Target="../media/image63.png"/><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50.xml"/><Relationship Id="rId5" Type="http://schemas.openxmlformats.org/officeDocument/2006/relationships/image" Target="../media/image66.emf"/><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8.png"/><Relationship Id="rId1" Type="http://schemas.openxmlformats.org/officeDocument/2006/relationships/slideLayout" Target="../slideLayouts/slideLayout51.xml"/><Relationship Id="rId5" Type="http://schemas.openxmlformats.org/officeDocument/2006/relationships/image" Target="../media/image1.pn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0.pn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1.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46.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45.xml"/><Relationship Id="rId5" Type="http://schemas.openxmlformats.org/officeDocument/2006/relationships/image" Target="../media/image81.png"/><Relationship Id="rId4" Type="http://schemas.openxmlformats.org/officeDocument/2006/relationships/image" Target="../media/image80.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45.xml"/><Relationship Id="rId4" Type="http://schemas.openxmlformats.org/officeDocument/2006/relationships/image" Target="../media/image84.jp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45.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8" Type="http://schemas.openxmlformats.org/officeDocument/2006/relationships/image" Target="../media/image96.jpg"/><Relationship Id="rId3" Type="http://schemas.openxmlformats.org/officeDocument/2006/relationships/image" Target="../media/image91.png"/><Relationship Id="rId7" Type="http://schemas.openxmlformats.org/officeDocument/2006/relationships/image" Target="../media/image95.jpg"/><Relationship Id="rId2" Type="http://schemas.openxmlformats.org/officeDocument/2006/relationships/notesSlide" Target="../notesSlides/notesSlide9.xml"/><Relationship Id="rId1" Type="http://schemas.openxmlformats.org/officeDocument/2006/relationships/slideLayout" Target="../slideLayouts/slideLayout45.xml"/><Relationship Id="rId6" Type="http://schemas.openxmlformats.org/officeDocument/2006/relationships/image" Target="../media/image94.JPG"/><Relationship Id="rId5" Type="http://schemas.openxmlformats.org/officeDocument/2006/relationships/image" Target="../media/image93.jpg"/><Relationship Id="rId4" Type="http://schemas.openxmlformats.org/officeDocument/2006/relationships/image" Target="../media/image92.jpg"/></Relationships>
</file>

<file path=ppt/slides/_rels/slide23.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45.xml"/><Relationship Id="rId4" Type="http://schemas.openxmlformats.org/officeDocument/2006/relationships/image" Target="../media/image99.jpg"/></Relationships>
</file>

<file path=ppt/slides/_rels/slide24.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45.xml"/><Relationship Id="rId4" Type="http://schemas.openxmlformats.org/officeDocument/2006/relationships/image" Target="../media/image102.jpg"/></Relationships>
</file>

<file path=ppt/slides/_rels/slide25.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45.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45.xml"/><Relationship Id="rId5" Type="http://schemas.openxmlformats.org/officeDocument/2006/relationships/image" Target="../media/image113.jpg"/><Relationship Id="rId4" Type="http://schemas.openxmlformats.org/officeDocument/2006/relationships/image" Target="../media/image112.jpg"/></Relationships>
</file>

<file path=ppt/slides/_rels/slide2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45.xml"/><Relationship Id="rId5" Type="http://schemas.openxmlformats.org/officeDocument/2006/relationships/image" Target="../media/image117.jpg"/><Relationship Id="rId4" Type="http://schemas.openxmlformats.org/officeDocument/2006/relationships/image" Target="../media/image116.jpg"/></Relationships>
</file>

<file path=ppt/slides/_rels/slide2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5.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jpg"/><Relationship Id="rId7" Type="http://schemas.openxmlformats.org/officeDocument/2006/relationships/image" Target="../media/image128.jpg"/><Relationship Id="rId2" Type="http://schemas.openxmlformats.org/officeDocument/2006/relationships/image" Target="../media/image123.jpg"/><Relationship Id="rId1" Type="http://schemas.openxmlformats.org/officeDocument/2006/relationships/slideLayout" Target="../slideLayouts/slideLayout45.xml"/><Relationship Id="rId6" Type="http://schemas.openxmlformats.org/officeDocument/2006/relationships/image" Target="../media/image127.jpg"/><Relationship Id="rId5" Type="http://schemas.openxmlformats.org/officeDocument/2006/relationships/image" Target="../media/image126.jpg"/><Relationship Id="rId4" Type="http://schemas.openxmlformats.org/officeDocument/2006/relationships/image" Target="../media/image125.jpg"/></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45.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3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45.xml"/><Relationship Id="rId5" Type="http://schemas.openxmlformats.org/officeDocument/2006/relationships/image" Target="../media/image139.jpeg"/><Relationship Id="rId4" Type="http://schemas.openxmlformats.org/officeDocument/2006/relationships/image" Target="../media/image138.jpeg"/></Relationships>
</file>

<file path=ppt/slides/_rels/slide3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45.xml"/><Relationship Id="rId5" Type="http://schemas.openxmlformats.org/officeDocument/2006/relationships/image" Target="../media/image143.jpg"/><Relationship Id="rId4" Type="http://schemas.openxmlformats.org/officeDocument/2006/relationships/image" Target="../media/image14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47.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svg"/><Relationship Id="rId3" Type="http://schemas.openxmlformats.org/officeDocument/2006/relationships/image" Target="../media/image21.svg"/><Relationship Id="rId7" Type="http://schemas.openxmlformats.org/officeDocument/2006/relationships/image" Target="../media/image47.svg"/><Relationship Id="rId12"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49.xml"/><Relationship Id="rId6" Type="http://schemas.openxmlformats.org/officeDocument/2006/relationships/image" Target="../media/image46.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53.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48.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344996"/>
            <a:ext cx="5388253" cy="1089529"/>
          </a:xfrm>
        </p:spPr>
        <p:txBody>
          <a:bodyPr/>
          <a:lstStyle/>
          <a:p>
            <a:r>
              <a:rPr lang="en-US" sz="3600" dirty="0"/>
              <a:t>TRANSFORMER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10</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7862B-CD9F-DBCF-B438-B1C7675261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2" name="TextBox 1">
            <a:extLst>
              <a:ext uri="{FF2B5EF4-FFF2-40B4-BE49-F238E27FC236}">
                <a16:creationId xmlns:a16="http://schemas.microsoft.com/office/drawing/2014/main" id="{F1C8BA4E-E83E-239E-8907-0D0E1631AC25}"/>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3" name="Content Placeholder 2" descr="Shape, circle&#10;&#10;Description automatically generated">
            <a:extLst>
              <a:ext uri="{FF2B5EF4-FFF2-40B4-BE49-F238E27FC236}">
                <a16:creationId xmlns:a16="http://schemas.microsoft.com/office/drawing/2014/main" id="{BD0CB849-C4D0-7248-53DD-45E56364C00E}"/>
              </a:ext>
            </a:extLst>
          </p:cNvPr>
          <p:cNvPicPr>
            <a:picLocks noChangeAspect="1"/>
          </p:cNvPicPr>
          <p:nvPr/>
        </p:nvPicPr>
        <p:blipFill>
          <a:blip r:embed="rId3"/>
          <a:stretch>
            <a:fillRect/>
          </a:stretch>
        </p:blipFill>
        <p:spPr>
          <a:xfrm>
            <a:off x="-67381" y="7538"/>
            <a:ext cx="1132485" cy="1133618"/>
          </a:xfrm>
          <a:prstGeom prst="rect">
            <a:avLst/>
          </a:prstGeom>
        </p:spPr>
      </p:pic>
      <p:pic>
        <p:nvPicPr>
          <p:cNvPr id="4" name="Picture 3" descr="A book cover of a ship&#10;&#10;AI-generated content may be incorrect.">
            <a:extLst>
              <a:ext uri="{FF2B5EF4-FFF2-40B4-BE49-F238E27FC236}">
                <a16:creationId xmlns:a16="http://schemas.microsoft.com/office/drawing/2014/main" id="{60E541FF-1A7A-4FAC-A80A-3AD77D6594A9}"/>
              </a:ext>
            </a:extLst>
          </p:cNvPr>
          <p:cNvPicPr>
            <a:picLocks noChangeAspect="1"/>
          </p:cNvPicPr>
          <p:nvPr/>
        </p:nvPicPr>
        <p:blipFill>
          <a:blip r:embed="rId4"/>
          <a:stretch>
            <a:fillRect/>
          </a:stretch>
        </p:blipFill>
        <p:spPr>
          <a:xfrm>
            <a:off x="-67382" y="-9893"/>
            <a:ext cx="12326761" cy="6938567"/>
          </a:xfrm>
          <a:prstGeom prst="rect">
            <a:avLst/>
          </a:prstGeom>
        </p:spPr>
      </p:pic>
      <p:pic>
        <p:nvPicPr>
          <p:cNvPr id="6" name="Picture 5" descr="Shape, circle&#10;&#10;Description automatically generated">
            <a:extLst>
              <a:ext uri="{FF2B5EF4-FFF2-40B4-BE49-F238E27FC236}">
                <a16:creationId xmlns:a16="http://schemas.microsoft.com/office/drawing/2014/main" id="{AD224325-2052-2A85-8BB0-36914D9DBA74}"/>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67383" y="-10510"/>
            <a:ext cx="1325563" cy="1325563"/>
          </a:xfrm>
          <a:prstGeom prst="rect">
            <a:avLst/>
          </a:prstGeom>
        </p:spPr>
      </p:pic>
    </p:spTree>
    <p:extLst>
      <p:ext uri="{BB962C8B-B14F-4D97-AF65-F5344CB8AC3E}">
        <p14:creationId xmlns:p14="http://schemas.microsoft.com/office/powerpoint/2010/main" val="3470671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ochure&#10;&#10;Description automatically generated">
            <a:extLst>
              <a:ext uri="{FF2B5EF4-FFF2-40B4-BE49-F238E27FC236}">
                <a16:creationId xmlns:a16="http://schemas.microsoft.com/office/drawing/2014/main" id="{AB0598A2-712E-008E-D729-718E6EE24751}"/>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0" y="0"/>
            <a:ext cx="12246198" cy="6888487"/>
          </a:xfrm>
          <a:prstGeom prst="rect">
            <a:avLst/>
          </a:prstGeom>
        </p:spPr>
      </p:pic>
      <p:pic>
        <p:nvPicPr>
          <p:cNvPr id="2" name="Picture 1">
            <a:extLst>
              <a:ext uri="{FF2B5EF4-FFF2-40B4-BE49-F238E27FC236}">
                <a16:creationId xmlns:a16="http://schemas.microsoft.com/office/drawing/2014/main" id="{D9ADF998-1B1B-50BE-9AD3-C020EBA2D9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14300"/>
            <a:ext cx="12257977" cy="7002788"/>
          </a:xfrm>
          <a:prstGeom prst="rect">
            <a:avLst/>
          </a:prstGeom>
        </p:spPr>
      </p:pic>
      <p:sp>
        <p:nvSpPr>
          <p:cNvPr id="4" name="TextBox 3">
            <a:extLst>
              <a:ext uri="{FF2B5EF4-FFF2-40B4-BE49-F238E27FC236}">
                <a16:creationId xmlns:a16="http://schemas.microsoft.com/office/drawing/2014/main" id="{E5C44B24-4DE5-A667-83DB-5538E50DCAB9}"/>
              </a:ext>
            </a:extLst>
          </p:cNvPr>
          <p:cNvSpPr txBox="1"/>
          <p:nvPr/>
        </p:nvSpPr>
        <p:spPr>
          <a:xfrm>
            <a:off x="2034267" y="223842"/>
            <a:ext cx="7142390" cy="830997"/>
          </a:xfrm>
          <a:prstGeom prst="rect">
            <a:avLst/>
          </a:prstGeom>
          <a:noFill/>
        </p:spPr>
        <p:txBody>
          <a:bodyPr wrap="square">
            <a:spAutoFit/>
          </a:bodyPr>
          <a:lstStyle/>
          <a:p>
            <a:r>
              <a:rPr lang="en-VN" sz="2400">
                <a:solidFill>
                  <a:schemeClr val="bg1"/>
                </a:solidFill>
                <a:latin typeface="CONTHRAX HEAVY" panose="020B0907020201080204" pitchFamily="34" charset="0"/>
              </a:rPr>
              <a:t>THE RIGHT VESSEL AT THE</a:t>
            </a:r>
          </a:p>
          <a:p>
            <a:r>
              <a:rPr lang="en-VN" sz="240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AA6265F4-EB7D-B953-E89D-A2E88F5A39FC}"/>
              </a:ext>
            </a:extLst>
          </p:cNvPr>
          <p:cNvCxnSpPr/>
          <p:nvPr/>
        </p:nvCxnSpPr>
        <p:spPr>
          <a:xfrm>
            <a:off x="7837714" y="408214"/>
            <a:ext cx="20410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8B91E94-4075-121F-3F1B-3B5E87D5347B}"/>
              </a:ext>
            </a:extLst>
          </p:cNvPr>
          <p:cNvSpPr txBox="1"/>
          <p:nvPr/>
        </p:nvSpPr>
        <p:spPr>
          <a:xfrm>
            <a:off x="3046638" y="3977499"/>
            <a:ext cx="3000375" cy="2262158"/>
          </a:xfrm>
          <a:prstGeom prst="rect">
            <a:avLst/>
          </a:prstGeom>
          <a:noFill/>
        </p:spPr>
        <p:txBody>
          <a:bodyPr wrap="square">
            <a:spAutoFit/>
          </a:bodyPr>
          <a:lstStyle/>
          <a:p>
            <a:r>
              <a:rPr lang="en-VN" sz="940" b="1">
                <a:solidFill>
                  <a:schemeClr val="bg1"/>
                </a:solidFill>
                <a:latin typeface="Gotham" pitchFamily="2" charset="0"/>
                <a:cs typeface="Gotham" pitchFamily="2" charset="0"/>
              </a:rPr>
              <a:t>• Half swimmer, half diver</a:t>
            </a:r>
          </a:p>
          <a:p>
            <a:r>
              <a:rPr lang="en-VN" sz="940" b="1">
                <a:solidFill>
                  <a:schemeClr val="bg1"/>
                </a:solidFill>
                <a:latin typeface="Gotham" pitchFamily="2" charset="0"/>
                <a:cs typeface="Gotham" pitchFamily="2" charset="0"/>
              </a:rPr>
              <a:t>• The big lady of the sea</a:t>
            </a:r>
          </a:p>
          <a:p>
            <a:r>
              <a:rPr lang="en-VN" sz="940" b="1">
                <a:solidFill>
                  <a:schemeClr val="bg1"/>
                </a:solidFill>
                <a:latin typeface="Gotham" pitchFamily="2" charset="0"/>
                <a:cs typeface="Gotham" pitchFamily="2" charset="0"/>
              </a:rPr>
              <a:t>• Nothing is too big to handle</a:t>
            </a:r>
          </a:p>
          <a:p>
            <a:r>
              <a:rPr lang="en-VN" sz="940" b="1">
                <a:solidFill>
                  <a:schemeClr val="bg1"/>
                </a:solidFill>
                <a:latin typeface="Gotham" pitchFamily="2" charset="0"/>
                <a:cs typeface="Gotham" pitchFamily="2" charset="0"/>
              </a:rPr>
              <a:t>• Matched with: a 7.000 tonne-floatina drudock and a 6.000-tonne liftboat.</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10" name="TextBox 9">
            <a:extLst>
              <a:ext uri="{FF2B5EF4-FFF2-40B4-BE49-F238E27FC236}">
                <a16:creationId xmlns:a16="http://schemas.microsoft.com/office/drawing/2014/main" id="{575085C7-C7CF-B40E-9444-3EAD38EBE7F7}"/>
              </a:ext>
            </a:extLst>
          </p:cNvPr>
          <p:cNvSpPr txBox="1"/>
          <p:nvPr/>
        </p:nvSpPr>
        <p:spPr>
          <a:xfrm>
            <a:off x="6340641" y="3941403"/>
            <a:ext cx="3000375" cy="2696123"/>
          </a:xfrm>
          <a:prstGeom prst="rect">
            <a:avLst/>
          </a:prstGeom>
          <a:noFill/>
        </p:spPr>
        <p:txBody>
          <a:bodyPr wrap="square">
            <a:spAutoFit/>
          </a:bodyPr>
          <a:lstStyle/>
          <a:p>
            <a:r>
              <a:rPr lang="en-US" sz="940" b="1">
                <a:latin typeface="Gotham" pitchFamily="2" charset="0"/>
                <a:cs typeface="Gotham" pitchFamily="2" charset="0"/>
              </a:rPr>
              <a:t>• Any port. Any cargo.</a:t>
            </a:r>
          </a:p>
          <a:p>
            <a:r>
              <a:rPr lang="en-US" sz="940" b="1">
                <a:latin typeface="Gotham" pitchFamily="2" charset="0"/>
                <a:cs typeface="Gotham" pitchFamily="2" charset="0"/>
              </a:rPr>
              <a:t>• Accommodating and spacious</a:t>
            </a:r>
          </a:p>
          <a:p>
            <a:r>
              <a:rPr lang="en-US" sz="940" b="1">
                <a:latin typeface="Gotham" pitchFamily="2" charset="0"/>
                <a:cs typeface="Gotham" pitchFamily="2" charset="0"/>
              </a:rPr>
              <a:t>• Sailing under the name of the global market</a:t>
            </a:r>
          </a:p>
          <a:p>
            <a:r>
              <a:rPr lang="en-US" sz="940" b="1">
                <a:latin typeface="Gotham" pitchFamily="2" charset="0"/>
                <a:cs typeface="Gotham" pitchFamily="2" charset="0"/>
              </a:rPr>
              <a:t>leader of ocean</a:t>
            </a:r>
          </a:p>
          <a:p>
            <a:r>
              <a:rPr lang="en-US" sz="940" b="1">
                <a:latin typeface="Gotham" pitchFamily="2" charset="0"/>
                <a:cs typeface="Gotham" pitchFamily="2" charset="0"/>
              </a:rPr>
              <a:t>• Matched with: Austal-built coast guard vessels</a:t>
            </a:r>
          </a:p>
          <a:p>
            <a:endParaRPr lang="en-US" sz="940">
              <a:latin typeface="Gotham" pitchFamily="2" charset="0"/>
              <a:cs typeface="Gotham" pitchFamily="2" charset="0"/>
            </a:endParaRPr>
          </a:p>
          <a:p>
            <a:r>
              <a:rPr lang="en-US" sz="94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940">
              <a:latin typeface="Gotham" pitchFamily="2" charset="0"/>
              <a:cs typeface="Gotham" pitchFamily="2" charset="0"/>
            </a:endParaRPr>
          </a:p>
          <a:p>
            <a:r>
              <a:rPr lang="en-US" sz="94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940">
              <a:latin typeface="Gotham" pitchFamily="2" charset="0"/>
              <a:cs typeface="Gotham" pitchFamily="2" charset="0"/>
            </a:endParaRPr>
          </a:p>
        </p:txBody>
      </p:sp>
      <p:pic>
        <p:nvPicPr>
          <p:cNvPr id="11" name="Content Placeholder 2" descr="Shape, circle&#10;&#10;Description automatically generated">
            <a:extLst>
              <a:ext uri="{FF2B5EF4-FFF2-40B4-BE49-F238E27FC236}">
                <a16:creationId xmlns:a16="http://schemas.microsoft.com/office/drawing/2014/main" id="{5700C23E-D2C5-1305-3272-32C6E3A760A4}"/>
              </a:ext>
            </a:extLst>
          </p:cNvPr>
          <p:cNvPicPr>
            <a:picLocks noChangeAspect="1"/>
          </p:cNvPicPr>
          <p:nvPr/>
        </p:nvPicPr>
        <p:blipFill>
          <a:blip r:embed="rId3"/>
          <a:stretch>
            <a:fillRect/>
          </a:stretch>
        </p:blipFill>
        <p:spPr>
          <a:xfrm>
            <a:off x="0" y="-114301"/>
            <a:ext cx="1132485" cy="1133618"/>
          </a:xfrm>
          <a:prstGeom prst="rect">
            <a:avLst/>
          </a:prstGeom>
        </p:spPr>
      </p:pic>
    </p:spTree>
    <p:extLst>
      <p:ext uri="{BB962C8B-B14F-4D97-AF65-F5344CB8AC3E}">
        <p14:creationId xmlns:p14="http://schemas.microsoft.com/office/powerpoint/2010/main" val="241412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a:solidFill>
                  <a:schemeClr val="bg1"/>
                </a:solidFill>
                <a:latin typeface="Gotham" pitchFamily="2" charset="0"/>
                <a:cs typeface="Gotham" pitchFamily="2" charset="0"/>
              </a:rPr>
              <a:t>• Born in Japan</a:t>
            </a:r>
          </a:p>
          <a:p>
            <a:r>
              <a:rPr lang="en-US" sz="940" b="1">
                <a:solidFill>
                  <a:schemeClr val="bg1"/>
                </a:solidFill>
                <a:latin typeface="Gotham" pitchFamily="2" charset="0"/>
                <a:cs typeface="Gotham" pitchFamily="2" charset="0"/>
              </a:rPr>
              <a:t>• Enjoying fantastic voyages for the last decade</a:t>
            </a:r>
          </a:p>
          <a:p>
            <a:r>
              <a:rPr lang="en-US" sz="940" b="1">
                <a:solidFill>
                  <a:schemeClr val="bg1"/>
                </a:solidFill>
                <a:latin typeface="Gotham" pitchFamily="2" charset="0"/>
                <a:cs typeface="Gotham" pitchFamily="2" charset="0"/>
              </a:rPr>
              <a:t>• Making friends across the globe</a:t>
            </a:r>
          </a:p>
          <a:p>
            <a:r>
              <a:rPr lang="en-US" sz="940" b="1">
                <a:solidFill>
                  <a:schemeClr val="bg1"/>
                </a:solidFill>
                <a:latin typeface="Gotham" pitchFamily="2" charset="0"/>
                <a:cs typeface="Gotham" pitchFamily="2" charset="0"/>
              </a:rPr>
              <a:t>• Matched with: Niles, Guernsey and Jackson</a:t>
            </a:r>
          </a:p>
          <a:p>
            <a:r>
              <a:rPr lang="en-US" sz="940" b="1">
                <a:solidFill>
                  <a:schemeClr val="bg1"/>
                </a:solidFill>
                <a:latin typeface="Gotham" pitchFamily="2" charset="0"/>
                <a:cs typeface="Gotham" pitchFamily="2" charset="0"/>
              </a:rPr>
              <a:t>combined-</a:t>
            </a:r>
            <a:r>
              <a:rPr lang="en-US" sz="940" b="1" err="1">
                <a:solidFill>
                  <a:schemeClr val="bg1"/>
                </a:solidFill>
                <a:latin typeface="Gotham" pitchFamily="2" charset="0"/>
                <a:cs typeface="Gotham" pitchFamily="2" charset="0"/>
              </a:rPr>
              <a:t>cvcle</a:t>
            </a:r>
            <a:r>
              <a:rPr lang="en-US" sz="940" b="1">
                <a:solidFill>
                  <a:schemeClr val="bg1"/>
                </a:solidFill>
                <a:latin typeface="Gotham" pitchFamily="2" charset="0"/>
                <a:cs typeface="Gotham" pitchFamily="2" charset="0"/>
              </a:rPr>
              <a:t> power plants.</a:t>
            </a:r>
          </a:p>
          <a:p>
            <a:endParaRPr lang="en-US" sz="940">
              <a:solidFill>
                <a:schemeClr val="bg1"/>
              </a:solidFill>
              <a:latin typeface="Gotham" pitchFamily="2" charset="0"/>
              <a:cs typeface="Gotham" pitchFamily="2" charset="0"/>
            </a:endParaRPr>
          </a:p>
          <a:p>
            <a:r>
              <a:rPr lang="en-US" sz="940">
                <a:solidFill>
                  <a:schemeClr val="bg1"/>
                </a:solidFill>
                <a:latin typeface="Gotham" pitchFamily="2" charset="0"/>
                <a:cs typeface="Gotham" pitchFamily="2" charset="0"/>
              </a:rPr>
              <a:t>Six successful voyages matched so far! FLS</a:t>
            </a:r>
          </a:p>
          <a:p>
            <a:r>
              <a:rPr lang="en-US" sz="940">
                <a:solidFill>
                  <a:schemeClr val="bg1"/>
                </a:solidFill>
                <a:latin typeface="Gotham" pitchFamily="2" charset="0"/>
                <a:cs typeface="Gotham" pitchFamily="2" charset="0"/>
              </a:rPr>
              <a:t>provided packaging guidance and improvement, with </a:t>
            </a:r>
            <a:r>
              <a:rPr lang="en-US" sz="940" err="1">
                <a:solidFill>
                  <a:schemeClr val="bg1"/>
                </a:solidFill>
                <a:latin typeface="Gotham" pitchFamily="2" charset="0"/>
                <a:cs typeface="Gotham" pitchFamily="2" charset="0"/>
              </a:rPr>
              <a:t>customised</a:t>
            </a:r>
            <a:r>
              <a:rPr lang="en-US" sz="94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a:solidFill>
                  <a:schemeClr val="bg1"/>
                </a:solidFill>
                <a:latin typeface="Gotham" pitchFamily="2" charset="0"/>
                <a:cs typeface="Gotham" pitchFamily="2" charset="0"/>
              </a:rPr>
              <a:t>We </a:t>
            </a:r>
            <a:r>
              <a:rPr lang="en-US" sz="940" err="1">
                <a:solidFill>
                  <a:schemeClr val="bg1"/>
                </a:solidFill>
                <a:latin typeface="Gotham" pitchFamily="2" charset="0"/>
                <a:cs typeface="Gotham" pitchFamily="2" charset="0"/>
              </a:rPr>
              <a:t>successfullv</a:t>
            </a:r>
            <a:r>
              <a:rPr lang="en-US" sz="940">
                <a:solidFill>
                  <a:schemeClr val="bg1"/>
                </a:solidFill>
                <a:latin typeface="Gotham" pitchFamily="2" charset="0"/>
                <a:cs typeface="Gotham" pitchFamily="2" charset="0"/>
              </a:rPr>
              <a:t> saved costs and reduced transit time for two clients in this consolidated shipment.</a:t>
            </a:r>
            <a:endParaRPr lang="en-VN" sz="94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a:latin typeface="Gotham" pitchFamily="2" charset="0"/>
                <a:cs typeface="Gotham" pitchFamily="2" charset="0"/>
              </a:rPr>
              <a:t>• We go where cargos love to be</a:t>
            </a:r>
          </a:p>
          <a:p>
            <a:r>
              <a:rPr lang="en-US" sz="940" b="1">
                <a:latin typeface="Gotham" pitchFamily="2" charset="0"/>
                <a:cs typeface="Gotham" pitchFamily="2" charset="0"/>
              </a:rPr>
              <a:t>• Devoted to you</a:t>
            </a:r>
          </a:p>
          <a:p>
            <a:r>
              <a:rPr lang="en-US" sz="940" b="1">
                <a:latin typeface="Gotham" pitchFamily="2" charset="0"/>
                <a:cs typeface="Gotham" pitchFamily="2" charset="0"/>
              </a:rPr>
              <a:t>• Teamwork is dreamwork</a:t>
            </a:r>
          </a:p>
          <a:p>
            <a:r>
              <a:rPr lang="en-US" sz="940" b="1">
                <a:latin typeface="Gotham" pitchFamily="2" charset="0"/>
                <a:cs typeface="Gotham" pitchFamily="2" charset="0"/>
              </a:rPr>
              <a:t>• Matched with: 164 modules, around 225.000</a:t>
            </a:r>
          </a:p>
          <a:p>
            <a:r>
              <a:rPr lang="en-US" sz="940" b="1">
                <a:latin typeface="Gotham" pitchFamily="2" charset="0"/>
                <a:cs typeface="Gotham" pitchFamily="2" charset="0"/>
              </a:rPr>
              <a:t>FRT of equipment for a petrochemical plant</a:t>
            </a:r>
          </a:p>
          <a:p>
            <a:r>
              <a:rPr lang="en-US" sz="940" b="1">
                <a:latin typeface="Gotham" pitchFamily="2" charset="0"/>
                <a:cs typeface="Gotham" pitchFamily="2" charset="0"/>
              </a:rPr>
              <a:t>in Houston, USA.</a:t>
            </a:r>
          </a:p>
          <a:p>
            <a:endParaRPr lang="en-US" sz="940">
              <a:latin typeface="Gotham" pitchFamily="2" charset="0"/>
              <a:cs typeface="Gotham" pitchFamily="2" charset="0"/>
            </a:endParaRPr>
          </a:p>
          <a:p>
            <a:r>
              <a:rPr lang="en-US" sz="94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a:latin typeface="Gotham" pitchFamily="2" charset="0"/>
                <a:cs typeface="Gotham" pitchFamily="2" charset="0"/>
              </a:rPr>
              <a:t>Our good relationship with carriers and local authorities helped the cargo enjoy a comfortable journey.</a:t>
            </a:r>
            <a:endParaRPr lang="en-VN" sz="94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Tree>
    <p:extLst>
      <p:ext uri="{BB962C8B-B14F-4D97-AF65-F5344CB8AC3E}">
        <p14:creationId xmlns:p14="http://schemas.microsoft.com/office/powerpoint/2010/main" val="100660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3"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PROJECT 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4">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89279" y="2907727"/>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5"/>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84345" y="5482108"/>
            <a:ext cx="1445633" cy="661960"/>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VI</a:t>
            </a: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endParaRPr sz="1000" b="1" dirty="0">
              <a:solidFill>
                <a:srgbClr val="00B050"/>
              </a:solidFill>
              <a:latin typeface="Gotham" pitchFamily="2" charset="0"/>
            </a:endParaRP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7"/>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8"/>
          <a:srcRect l="16636" b="2291"/>
          <a:stretch>
            <a:fillRect/>
          </a:stretch>
        </p:blipFill>
        <p:spPr>
          <a:xfrm>
            <a:off x="8117087" y="3556863"/>
            <a:ext cx="2184314" cy="2560157"/>
          </a:xfrm>
          <a:prstGeom prst="rect">
            <a:avLst/>
          </a:prstGeom>
        </p:spPr>
      </p:pic>
      <p:pic>
        <p:nvPicPr>
          <p:cNvPr id="2" name="Picture 1" descr="Shape, circle&#10;&#10;Description automatically generated">
            <a:extLst>
              <a:ext uri="{FF2B5EF4-FFF2-40B4-BE49-F238E27FC236}">
                <a16:creationId xmlns:a16="http://schemas.microsoft.com/office/drawing/2014/main" id="{4A96648E-773B-C658-98F1-C8C9FE67061A}"/>
              </a:ext>
            </a:extLst>
          </p:cNvPr>
          <p:cNvPicPr>
            <a:picLocks noChangeAspect="1"/>
          </p:cNvPicPr>
          <p:nvPr/>
        </p:nvPicPr>
        <p:blipFill>
          <a:blip r:embed="rId9" cstate="screen">
            <a:biLevel thresh="25000"/>
            <a:extLst>
              <a:ext uri="{28A0092B-C50C-407E-A947-70E740481C1C}">
                <a14:useLocalDpi xmlns:a14="http://schemas.microsoft.com/office/drawing/2010/main"/>
              </a:ext>
            </a:extLst>
          </a:blip>
          <a:stretch>
            <a:fillRect/>
          </a:stretch>
        </p:blipFill>
        <p:spPr>
          <a:xfrm>
            <a:off x="0" y="0"/>
            <a:ext cx="1325563" cy="1325563"/>
          </a:xfrm>
          <a:prstGeom prst="rect">
            <a:avLst/>
          </a:prstGeom>
        </p:spPr>
      </p:pic>
    </p:spTree>
    <p:extLst>
      <p:ext uri="{BB962C8B-B14F-4D97-AF65-F5344CB8AC3E}">
        <p14:creationId xmlns:p14="http://schemas.microsoft.com/office/powerpoint/2010/main" val="2389288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dirty="0">
                <a:solidFill>
                  <a:srgbClr val="005FAA"/>
                </a:solidFill>
                <a:latin typeface="CONTHRAX HEAVY"/>
              </a:rPr>
              <a:t>FLS Group Chartering Desk</a:t>
            </a:r>
            <a:endParaRPr kumimoji="0" lang="en-US" sz="3200" b="1" i="0" u="none" strike="noStrike" kern="1200" cap="none" spc="0" normalizeH="0" baseline="0" noProof="0" dirty="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80416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t>
                      </a:r>
                      <a:r>
                        <a:rPr lang="en-US" sz="1600" b="1" kern="1200">
                          <a:solidFill>
                            <a:schemeClr val="tx1"/>
                          </a:solidFill>
                          <a:effectLst/>
                          <a:latin typeface="Gotham"/>
                          <a:ea typeface="+mn-ea"/>
                          <a:cs typeface="+mn-cs"/>
                        </a:rPr>
                        <a:t>and limit </a:t>
                      </a:r>
                      <a:r>
                        <a:rPr lang="en-US" sz="1600" b="1" kern="1200" dirty="0">
                          <a:solidFill>
                            <a:schemeClr val="tx1"/>
                          </a:solidFill>
                          <a:effectLst/>
                          <a:latin typeface="Gotham"/>
                          <a:ea typeface="+mn-ea"/>
                          <a:cs typeface="+mn-cs"/>
                        </a:rPr>
                        <a:t>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a:t>
                      </a:r>
                      <a:r>
                        <a:rPr lang="en-US" sz="1600" b="0" kern="1200">
                          <a:solidFill>
                            <a:schemeClr val="tx1"/>
                          </a:solidFill>
                          <a:effectLst/>
                          <a:latin typeface="Gotham"/>
                          <a:ea typeface="+mn-ea"/>
                          <a:cs typeface="+mn-cs"/>
                        </a:rPr>
                        <a:t>your needs.</a:t>
                      </a:r>
                      <a:endParaRPr lang="en-US" sz="1600" b="0" kern="1200" dirty="0">
                        <a:solidFill>
                          <a:schemeClr val="tx1"/>
                        </a:solidFill>
                        <a:effectLst/>
                        <a:latin typeface="Gotham"/>
                        <a:ea typeface="+mn-ea"/>
                        <a:cs typeface="+mn-cs"/>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70A1-0333-CB48-818E-3DBBE4D603F9}"/>
              </a:ext>
            </a:extLst>
          </p:cNvPr>
          <p:cNvSpPr>
            <a:spLocks noGrp="1"/>
          </p:cNvSpPr>
          <p:nvPr>
            <p:ph type="ctrTitle"/>
          </p:nvPr>
        </p:nvSpPr>
        <p:spPr/>
        <p:txBody>
          <a:bodyPr/>
          <a:lstStyle/>
          <a:p>
            <a:r>
              <a:rPr lang="en-US" dirty="0"/>
              <a:t>Case studies</a:t>
            </a:r>
          </a:p>
        </p:txBody>
      </p:sp>
    </p:spTree>
    <p:extLst>
      <p:ext uri="{BB962C8B-B14F-4D97-AF65-F5344CB8AC3E}">
        <p14:creationId xmlns:p14="http://schemas.microsoft.com/office/powerpoint/2010/main" val="2602868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DBA1-B5E9-0852-AAFA-73BC40390323}"/>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8D9578-1A4B-D93D-2203-A96A3BED1D6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19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0" name="Title 8">
            <a:extLst>
              <a:ext uri="{FF2B5EF4-FFF2-40B4-BE49-F238E27FC236}">
                <a16:creationId xmlns:a16="http://schemas.microsoft.com/office/drawing/2014/main" id="{53C1B4DB-7C1B-0697-7716-0591196283C7}"/>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5AEF0D12-702E-795D-FDF0-D3ACE6537145}"/>
              </a:ext>
            </a:extLst>
          </p:cNvPr>
          <p:cNvSpPr txBox="1">
            <a:spLocks noGrp="1" noRot="1" noMove="1" noResize="1" noEditPoints="1" noAdjustHandles="1" noChangeArrowheads="1" noChangeShapeType="1"/>
          </p:cNvSpPr>
          <p:nvPr/>
        </p:nvSpPr>
        <p:spPr>
          <a:xfrm>
            <a:off x="661337" y="1179261"/>
            <a:ext cx="5227399" cy="15799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Project Name: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BESS ventolines Project</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Client: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Fluence Energy ,LLC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Volume: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Appr. 2,219 FRT break bulk, 46 units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		Heaviest 46.28mt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Commodity: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BESS units  CATL 306 and CATL530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Origin: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Hai Phong, Viet Nam</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Destination: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Rotterdam </a:t>
            </a: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Netherland</a:t>
            </a:r>
          </a:p>
        </p:txBody>
      </p:sp>
      <p:sp>
        <p:nvSpPr>
          <p:cNvPr id="27" name="Title 8">
            <a:extLst>
              <a:ext uri="{FF2B5EF4-FFF2-40B4-BE49-F238E27FC236}">
                <a16:creationId xmlns:a16="http://schemas.microsoft.com/office/drawing/2014/main" id="{BCDD4801-3FB9-739F-1AAF-03386708083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968B1"/>
                </a:solidFill>
                <a:effectLst/>
                <a:uLnTx/>
                <a:uFillTx/>
                <a:latin typeface="CONTHRAX HEAVY" panose="020B0907020201080204" pitchFamily="34" charset="0"/>
                <a:ea typeface="+mj-ea"/>
                <a:cs typeface="+mj-cs"/>
              </a:rPr>
              <a:t>PROJECT REFERENCES</a:t>
            </a:r>
            <a:endParaRPr kumimoji="0" lang="en-GB" sz="2800" b="0" i="0" u="none" strike="noStrike" kern="1200" cap="none" spc="0" normalizeH="0" baseline="0" noProof="0" dirty="0">
              <a:ln>
                <a:noFill/>
              </a:ln>
              <a:solidFill>
                <a:srgbClr val="0968B1"/>
              </a:solidFill>
              <a:effectLst/>
              <a:uLnTx/>
              <a:uFillTx/>
              <a:latin typeface="CONTHRAX HEAVY" panose="020B0907020201080204" pitchFamily="34" charset="0"/>
              <a:ea typeface="+mj-ea"/>
              <a:cs typeface="+mj-cs"/>
            </a:endParaRPr>
          </a:p>
        </p:txBody>
      </p:sp>
      <p:sp>
        <p:nvSpPr>
          <p:cNvPr id="28" name="Text Placeholder 2">
            <a:extLst>
              <a:ext uri="{FF2B5EF4-FFF2-40B4-BE49-F238E27FC236}">
                <a16:creationId xmlns:a16="http://schemas.microsoft.com/office/drawing/2014/main" id="{49F60BCA-90DD-7EC2-9978-AECB9CFB334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spc="0" normalizeH="0" baseline="0" noProof="0" dirty="0">
                <a:ln>
                  <a:noFill/>
                </a:ln>
                <a:solidFill>
                  <a:srgbClr val="3DB465"/>
                </a:solidFill>
                <a:effectLst/>
                <a:uLnTx/>
                <a:uFillTx/>
                <a:latin typeface="Gotham Medium" pitchFamily="50" charset="0"/>
                <a:cs typeface="Gotham Medium" pitchFamily="50" charset="0"/>
              </a:rPr>
              <a:t>CASE STUDY –  BESS VENTOLINES PROJECT</a:t>
            </a:r>
          </a:p>
        </p:txBody>
      </p:sp>
      <p:sp>
        <p:nvSpPr>
          <p:cNvPr id="2" name="object 6">
            <a:extLst>
              <a:ext uri="{FF2B5EF4-FFF2-40B4-BE49-F238E27FC236}">
                <a16:creationId xmlns:a16="http://schemas.microsoft.com/office/drawing/2014/main" id="{02424CA3-C374-E7A5-347D-9573316DF9F2}"/>
              </a:ext>
            </a:extLst>
          </p:cNvPr>
          <p:cNvSpPr txBox="1">
            <a:spLocks/>
          </p:cNvSpPr>
          <p:nvPr/>
        </p:nvSpPr>
        <p:spPr>
          <a:xfrm>
            <a:off x="661337" y="3433253"/>
            <a:ext cx="4785360"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a:ln>
                  <a:noFill/>
                </a:ln>
                <a:solidFill>
                  <a:srgbClr val="005FAA"/>
                </a:solidFill>
                <a:effectLst/>
                <a:uLnTx/>
                <a:uFillTx/>
                <a:latin typeface="Gotham Medium" pitchFamily="2" charset="0"/>
                <a:ea typeface="+mn-ea"/>
                <a:cs typeface="Gotham Medium" pitchFamily="2" charset="0"/>
              </a:rPr>
              <a:t>Scope:</a:t>
            </a:r>
            <a:endParaRPr kumimoji="0" sz="1200" b="0" i="0" u="none" strike="noStrike" kern="0" cap="none" spc="0" normalizeH="0" baseline="0" noProof="0">
              <a:ln>
                <a:noFill/>
              </a:ln>
              <a:solidFill>
                <a:sysClr val="windowText" lastClr="000000"/>
              </a:solidFill>
              <a:effectLst/>
              <a:uLnTx/>
              <a:uFillTx/>
              <a:latin typeface="Gotham Medium" pitchFamily="2" charset="0"/>
              <a:ea typeface="+mn-ea"/>
              <a:cs typeface="Gotham Medium" pitchFamily="2" charset="0"/>
            </a:endParaRPr>
          </a:p>
        </p:txBody>
      </p:sp>
      <p:sp>
        <p:nvSpPr>
          <p:cNvPr id="3" name="TextBox 2">
            <a:extLst>
              <a:ext uri="{FF2B5EF4-FFF2-40B4-BE49-F238E27FC236}">
                <a16:creationId xmlns:a16="http://schemas.microsoft.com/office/drawing/2014/main" id="{D0FEAA1A-7FDA-51D9-302D-E2C269A1EAFC}"/>
              </a:ext>
            </a:extLst>
          </p:cNvPr>
          <p:cNvSpPr txBox="1">
            <a:spLocks noGrp="1" noRot="1" noMove="1" noResize="1" noEditPoints="1" noAdjustHandles="1" noChangeArrowheads="1" noChangeShapeType="1"/>
          </p:cNvSpPr>
          <p:nvPr/>
        </p:nvSpPr>
        <p:spPr>
          <a:xfrm>
            <a:off x="1338032" y="3473575"/>
            <a:ext cx="3997827" cy="2903359"/>
          </a:xfrm>
          <a:prstGeom prst="rect">
            <a:avLst/>
          </a:prstGeom>
          <a:noFill/>
        </p:spPr>
        <p:txBody>
          <a:bodyPr wrap="square" rtlCol="0">
            <a:spAutoFit/>
          </a:bodyPr>
          <a:lstStyle/>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Quality of work and safety sequences HSE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Chattering multipurpose vessel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Loading BESS units on bed trailers from storage</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Trucking cargo along side ship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STS crane loading BESS units on decks</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Securing and lashing cargo proper for ocean freight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FLS supervisors on site for survey and consultation work</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Co-ordination with ship crews , port authority during operation</a:t>
            </a:r>
          </a:p>
          <a:p>
            <a:pPr marL="19050" marR="0" lvl="0" indent="0" algn="l" defTabSz="914400" rtl="0" eaLnBrk="1" fontAlgn="auto" latinLnBrk="0" hangingPunct="1">
              <a:lnSpc>
                <a:spcPct val="100000"/>
              </a:lnSpc>
              <a:spcBef>
                <a:spcPts val="420"/>
              </a:spcBef>
              <a:spcAft>
                <a:spcPts val="0"/>
              </a:spcAft>
              <a:buClr>
                <a:srgbClr val="0B68B1"/>
              </a:buClr>
              <a:buSzPct val="108333"/>
              <a:buFontTx/>
              <a:buNone/>
              <a:tabLst>
                <a:tab pos="247015" algn="l"/>
              </a:tabLst>
              <a:defRPr/>
            </a:pPr>
            <a:endPar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endParaRPr>
          </a:p>
        </p:txBody>
      </p:sp>
      <p:pic>
        <p:nvPicPr>
          <p:cNvPr id="6" name="Picture 5">
            <a:extLst>
              <a:ext uri="{FF2B5EF4-FFF2-40B4-BE49-F238E27FC236}">
                <a16:creationId xmlns:a16="http://schemas.microsoft.com/office/drawing/2014/main" id="{9BE441E0-B8FB-178D-A8CB-6C04EF65AF33}"/>
              </a:ext>
            </a:extLst>
          </p:cNvPr>
          <p:cNvPicPr>
            <a:picLocks noGrp="1" noRot="1" noChangeAspect="1" noMove="1" noResize="1" noEditPoints="1" noAdjustHandles="1" noChangeArrowheads="1" noChangeShapeType="1" noCrop="1"/>
          </p:cNvPicPr>
          <p:nvPr/>
        </p:nvPicPr>
        <p:blipFill>
          <a:blip r:embed="rId2"/>
          <a:stretch>
            <a:fillRect/>
          </a:stretch>
        </p:blipFill>
        <p:spPr>
          <a:xfrm>
            <a:off x="7632192" y="3599688"/>
            <a:ext cx="4460658" cy="2712503"/>
          </a:xfrm>
          <a:prstGeom prst="rect">
            <a:avLst/>
          </a:prstGeom>
        </p:spPr>
      </p:pic>
      <p:pic>
        <p:nvPicPr>
          <p:cNvPr id="12" name="Picture 11">
            <a:extLst>
              <a:ext uri="{FF2B5EF4-FFF2-40B4-BE49-F238E27FC236}">
                <a16:creationId xmlns:a16="http://schemas.microsoft.com/office/drawing/2014/main" id="{CF4D5450-ACDF-968D-FCCB-D5C3A60CD1E2}"/>
              </a:ext>
            </a:extLst>
          </p:cNvPr>
          <p:cNvPicPr>
            <a:picLocks noGrp="1" noRot="1" noChangeAspect="1" noMove="1" noResize="1" noEditPoints="1" noAdjustHandles="1" noChangeArrowheads="1" noChangeShapeType="1" noCrop="1"/>
          </p:cNvPicPr>
          <p:nvPr/>
        </p:nvPicPr>
        <p:blipFill>
          <a:blip r:embed="rId3"/>
          <a:stretch>
            <a:fillRect/>
          </a:stretch>
        </p:blipFill>
        <p:spPr>
          <a:xfrm>
            <a:off x="5331066" y="3611567"/>
            <a:ext cx="3453797" cy="2700624"/>
          </a:xfrm>
          <a:prstGeom prst="rect">
            <a:avLst/>
          </a:prstGeom>
        </p:spPr>
      </p:pic>
      <p:pic>
        <p:nvPicPr>
          <p:cNvPr id="17" name="Picture 16">
            <a:extLst>
              <a:ext uri="{FF2B5EF4-FFF2-40B4-BE49-F238E27FC236}">
                <a16:creationId xmlns:a16="http://schemas.microsoft.com/office/drawing/2014/main" id="{DA7E2C79-6E37-5791-9C8A-348FA92F0C64}"/>
              </a:ext>
            </a:extLst>
          </p:cNvPr>
          <p:cNvPicPr>
            <a:picLocks noGrp="1" noRot="1" noChangeAspect="1" noMove="1" noResize="1" noEditPoints="1" noAdjustHandles="1" noChangeArrowheads="1" noChangeShapeType="1" noCrop="1"/>
          </p:cNvPicPr>
          <p:nvPr/>
        </p:nvPicPr>
        <p:blipFill>
          <a:blip r:embed="rId4"/>
          <a:stretch>
            <a:fillRect/>
          </a:stretch>
        </p:blipFill>
        <p:spPr>
          <a:xfrm>
            <a:off x="5334781" y="1082435"/>
            <a:ext cx="3450082" cy="2554801"/>
          </a:xfrm>
          <a:prstGeom prst="rect">
            <a:avLst/>
          </a:prstGeom>
        </p:spPr>
      </p:pic>
      <p:pic>
        <p:nvPicPr>
          <p:cNvPr id="19" name="Picture 18">
            <a:extLst>
              <a:ext uri="{FF2B5EF4-FFF2-40B4-BE49-F238E27FC236}">
                <a16:creationId xmlns:a16="http://schemas.microsoft.com/office/drawing/2014/main" id="{53EA3333-A4EB-745D-5D1B-88CF68C5EA16}"/>
              </a:ext>
            </a:extLst>
          </p:cNvPr>
          <p:cNvPicPr>
            <a:picLocks noGrp="1" noRot="1" noChangeAspect="1" noMove="1" noResize="1" noEditPoints="1" noAdjustHandles="1" noChangeArrowheads="1" noChangeShapeType="1" noCrop="1"/>
          </p:cNvPicPr>
          <p:nvPr/>
        </p:nvPicPr>
        <p:blipFill>
          <a:blip r:embed="rId5"/>
          <a:stretch>
            <a:fillRect/>
          </a:stretch>
        </p:blipFill>
        <p:spPr>
          <a:xfrm>
            <a:off x="8784862" y="1067880"/>
            <a:ext cx="3307987" cy="2740482"/>
          </a:xfrm>
          <a:prstGeom prst="rect">
            <a:avLst/>
          </a:prstGeom>
        </p:spPr>
      </p:pic>
    </p:spTree>
    <p:extLst>
      <p:ext uri="{BB962C8B-B14F-4D97-AF65-F5344CB8AC3E}">
        <p14:creationId xmlns:p14="http://schemas.microsoft.com/office/powerpoint/2010/main" val="102793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2B5BF-F7D9-EB32-D00D-E018E3363CAA}"/>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9EDCB41D-8DCE-FC3C-F478-70C696DFDB2D}"/>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20</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A4A7B21A-D70B-0EAE-7334-FAE6E89872E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8A399B96-9CF9-9094-085C-EB66CBAC31A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FD79702B-2806-860B-9FF3-15F50A5B010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TRANSFORMERS #1</a:t>
            </a:r>
          </a:p>
        </p:txBody>
      </p:sp>
      <p:sp>
        <p:nvSpPr>
          <p:cNvPr id="2" name="object 6">
            <a:extLst>
              <a:ext uri="{FF2B5EF4-FFF2-40B4-BE49-F238E27FC236}">
                <a16:creationId xmlns:a16="http://schemas.microsoft.com/office/drawing/2014/main" id="{C3DF71DD-D7D3-0480-81E7-30518CF60DBB}"/>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BF6E2AA-575F-9E03-0A72-BCE8971F3E9B}"/>
              </a:ext>
            </a:extLst>
          </p:cNvPr>
          <p:cNvSpPr txBox="1">
            <a:spLocks noGrp="1" noRot="1" noMove="1" noResize="1" noEditPoints="1" noAdjustHandles="1" noChangeArrowheads="1" noChangeShapeType="1"/>
          </p:cNvSpPr>
          <p:nvPr/>
        </p:nvSpPr>
        <p:spPr>
          <a:xfrm>
            <a:off x="1338033" y="2629736"/>
            <a:ext cx="5718375" cy="122084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vessel for ocean transportation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Supervision at loading and discharge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err="1">
                <a:solidFill>
                  <a:srgbClr val="1D1D1B"/>
                </a:solidFill>
                <a:latin typeface="Gotham" pitchFamily="2" charset="0"/>
                <a:cs typeface="Gotham" pitchFamily="2" charset="0"/>
              </a:rPr>
              <a:t>Liasing</a:t>
            </a:r>
            <a:r>
              <a:rPr lang="en-US" sz="1200" kern="0" dirty="0">
                <a:solidFill>
                  <a:srgbClr val="1D1D1B"/>
                </a:solidFill>
                <a:latin typeface="Gotham" pitchFamily="2" charset="0"/>
                <a:cs typeface="Gotham" pitchFamily="2" charset="0"/>
              </a:rPr>
              <a:t> with all related parties for smooth operations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Delivery to destination in Laos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Permit for delivery in Thailand and Laos</a:t>
            </a:r>
          </a:p>
        </p:txBody>
      </p:sp>
      <p:sp>
        <p:nvSpPr>
          <p:cNvPr id="7" name="object 5">
            <a:extLst>
              <a:ext uri="{FF2B5EF4-FFF2-40B4-BE49-F238E27FC236}">
                <a16:creationId xmlns:a16="http://schemas.microsoft.com/office/drawing/2014/main" id="{E46D97C5-A598-2B2F-5981-EEBBEED1A662}"/>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4,000 CBM</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Transformers and accessories (max weight 143mt)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China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Laem Chabang, Thailand for destination in Laos </a:t>
            </a:r>
          </a:p>
          <a:p>
            <a:pPr marL="12700" lvl="0">
              <a:spcBef>
                <a:spcPts val="100"/>
              </a:spcBef>
              <a:defRPr/>
            </a:pPr>
            <a:r>
              <a:rPr lang="en-GB" sz="1200" dirty="0">
                <a:solidFill>
                  <a:srgbClr val="0070C0"/>
                </a:solidFill>
                <a:latin typeface="Gotham Medium" pitchFamily="2" charset="0"/>
                <a:cs typeface="Gotham Medium" pitchFamily="2" charset="0"/>
              </a:rPr>
              <a:t>Year:		</a:t>
            </a:r>
            <a:r>
              <a:rPr lang="en-US" sz="1200" kern="0" dirty="0">
                <a:solidFill>
                  <a:srgbClr val="1D1D1B"/>
                </a:solidFill>
                <a:latin typeface="Gotham" pitchFamily="2" charset="0"/>
                <a:cs typeface="Gotham" pitchFamily="2" charset="0"/>
              </a:rPr>
              <a:t>2018</a:t>
            </a:r>
            <a:endParaRPr lang="en-GB" sz="1200" dirty="0">
              <a:latin typeface="Gotham" pitchFamily="50" charset="0"/>
              <a:cs typeface="Gotham" pitchFamily="50" charset="0"/>
            </a:endParaRPr>
          </a:p>
        </p:txBody>
      </p:sp>
      <p:pic>
        <p:nvPicPr>
          <p:cNvPr id="5" name="object 7">
            <a:extLst>
              <a:ext uri="{FF2B5EF4-FFF2-40B4-BE49-F238E27FC236}">
                <a16:creationId xmlns:a16="http://schemas.microsoft.com/office/drawing/2014/main" id="{5C9431C4-8D40-804F-6FCC-E6D493BD403A}"/>
              </a:ext>
            </a:extLst>
          </p:cNvPr>
          <p:cNvPicPr>
            <a:picLocks noGrp="1" noRot="1" noMove="1" noResize="1" noEditPoints="1" noAdjustHandles="1" noChangeArrowheads="1" noChangeShapeType="1" noCrop="1"/>
          </p:cNvPicPr>
          <p:nvPr/>
        </p:nvPicPr>
        <p:blipFill>
          <a:blip r:embed="rId2" cstate="print"/>
          <a:stretch>
            <a:fillRect/>
          </a:stretch>
        </p:blipFill>
        <p:spPr>
          <a:xfrm>
            <a:off x="9099826" y="1248745"/>
            <a:ext cx="2943729" cy="2207797"/>
          </a:xfrm>
          <a:prstGeom prst="rect">
            <a:avLst/>
          </a:prstGeom>
        </p:spPr>
      </p:pic>
      <p:pic>
        <p:nvPicPr>
          <p:cNvPr id="6" name="object 8">
            <a:extLst>
              <a:ext uri="{FF2B5EF4-FFF2-40B4-BE49-F238E27FC236}">
                <a16:creationId xmlns:a16="http://schemas.microsoft.com/office/drawing/2014/main" id="{10774C7B-432D-135C-EB0B-1AD4DBF8B8CF}"/>
              </a:ext>
            </a:extLst>
          </p:cNvPr>
          <p:cNvPicPr>
            <a:picLocks noGrp="1" noRot="1" noMove="1" noResize="1" noEditPoints="1" noAdjustHandles="1" noChangeArrowheads="1" noChangeShapeType="1" noCrop="1"/>
          </p:cNvPicPr>
          <p:nvPr/>
        </p:nvPicPr>
        <p:blipFill>
          <a:blip r:embed="rId3" cstate="print"/>
          <a:stretch>
            <a:fillRect/>
          </a:stretch>
        </p:blipFill>
        <p:spPr>
          <a:xfrm>
            <a:off x="9099824" y="3644065"/>
            <a:ext cx="2943730" cy="2207797"/>
          </a:xfrm>
          <a:prstGeom prst="rect">
            <a:avLst/>
          </a:prstGeom>
        </p:spPr>
      </p:pic>
      <p:pic>
        <p:nvPicPr>
          <p:cNvPr id="8" name="object 9">
            <a:extLst>
              <a:ext uri="{FF2B5EF4-FFF2-40B4-BE49-F238E27FC236}">
                <a16:creationId xmlns:a16="http://schemas.microsoft.com/office/drawing/2014/main" id="{C5B08563-F252-BF3E-21AF-B9073574310E}"/>
              </a:ext>
            </a:extLst>
          </p:cNvPr>
          <p:cNvPicPr>
            <a:picLocks noGrp="1" noRot="1" noMove="1" noResize="1" noEditPoints="1" noAdjustHandles="1" noChangeArrowheads="1" noChangeShapeType="1" noCrop="1"/>
          </p:cNvPicPr>
          <p:nvPr/>
        </p:nvPicPr>
        <p:blipFill>
          <a:blip r:embed="rId4" cstate="print"/>
          <a:stretch>
            <a:fillRect/>
          </a:stretch>
        </p:blipFill>
        <p:spPr>
          <a:xfrm>
            <a:off x="6017435" y="3654295"/>
            <a:ext cx="2943729" cy="2207797"/>
          </a:xfrm>
          <a:prstGeom prst="rect">
            <a:avLst/>
          </a:prstGeom>
        </p:spPr>
      </p:pic>
    </p:spTree>
    <p:extLst>
      <p:ext uri="{BB962C8B-B14F-4D97-AF65-F5344CB8AC3E}">
        <p14:creationId xmlns:p14="http://schemas.microsoft.com/office/powerpoint/2010/main" val="3574800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C2977-52F2-8896-3932-F418F8E349BB}"/>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CE80B29-D227-49C2-FA89-BCD7BA2E6EEC}"/>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21</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A17DA7B5-8BD2-423B-36C2-22BCCC4DD04C}"/>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82075709-87BC-F042-F765-6B39FF993F09}"/>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C5CADE2-64A5-DBDC-D4C7-2A6277C0642A}"/>
              </a:ext>
            </a:extLst>
          </p:cNvPr>
          <p:cNvSpPr txBox="1">
            <a:spLocks/>
          </p:cNvSpPr>
          <p:nvPr/>
        </p:nvSpPr>
        <p:spPr>
          <a:xfrm>
            <a:off x="609600" y="698218"/>
            <a:ext cx="11325726" cy="40689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4x transformer 69.1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per each </a:t>
            </a:r>
            <a:r>
              <a:rPr lang="en-US" sz="2200" cap="all" dirty="0" err="1">
                <a:solidFill>
                  <a:srgbClr val="3DB465"/>
                </a:solidFill>
                <a:latin typeface="Gotham Medium" pitchFamily="50" charset="0"/>
                <a:cs typeface="Gotham Medium" pitchFamily="50" charset="0"/>
              </a:rPr>
              <a:t>hai</a:t>
            </a:r>
            <a:r>
              <a:rPr lang="en-US" sz="2200" cap="all" dirty="0">
                <a:solidFill>
                  <a:srgbClr val="3DB465"/>
                </a:solidFill>
                <a:latin typeface="Gotham Medium" pitchFamily="50" charset="0"/>
                <a:cs typeface="Gotham Medium" pitchFamily="50" charset="0"/>
              </a:rPr>
              <a:t> long  PROJECT</a:t>
            </a:r>
          </a:p>
        </p:txBody>
      </p:sp>
      <p:sp>
        <p:nvSpPr>
          <p:cNvPr id="2" name="object 6">
            <a:extLst>
              <a:ext uri="{FF2B5EF4-FFF2-40B4-BE49-F238E27FC236}">
                <a16:creationId xmlns:a16="http://schemas.microsoft.com/office/drawing/2014/main" id="{0BB0DA9B-5864-057D-78F0-E0E16A4AA840}"/>
              </a:ext>
            </a:extLst>
          </p:cNvPr>
          <p:cNvSpPr txBox="1">
            <a:spLocks/>
          </p:cNvSpPr>
          <p:nvPr/>
        </p:nvSpPr>
        <p:spPr>
          <a:xfrm>
            <a:off x="661337" y="196281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80B0707-9507-8D14-F8D9-D52B22FDF8F8}"/>
              </a:ext>
            </a:extLst>
          </p:cNvPr>
          <p:cNvSpPr txBox="1">
            <a:spLocks/>
          </p:cNvSpPr>
          <p:nvPr/>
        </p:nvSpPr>
        <p:spPr>
          <a:xfrm>
            <a:off x="1334992" y="2037805"/>
            <a:ext cx="3678846" cy="261610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To receive cargo from container vessel at Container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 cargo on truck with trailer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to Bason port ready for load on   barge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Barging to PTSC port facility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trucks and barge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secure proper for operation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89E5F244-A300-47B3-0C8E-0E444C9064B0}"/>
              </a:ext>
            </a:extLst>
          </p:cNvPr>
          <p:cNvSpPr txBox="1">
            <a:spLocks noGrp="1" noRot="1" noMove="1" noResize="1" noEditPoints="1" noAdjustHandles="1" noChangeArrowheads="1" noChangeShapeType="1"/>
          </p:cNvSpPr>
          <p:nvPr/>
        </p:nvSpPr>
        <p:spPr>
          <a:xfrm>
            <a:off x="661337" y="1179261"/>
            <a:ext cx="6524467"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4X 6.12x 4.37x5.16m , 69.1tons per each</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Rotterdam , Netherland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PTSC port, Vietnam </a:t>
            </a:r>
          </a:p>
        </p:txBody>
      </p:sp>
      <p:pic>
        <p:nvPicPr>
          <p:cNvPr id="6" name="Picture 5">
            <a:extLst>
              <a:ext uri="{FF2B5EF4-FFF2-40B4-BE49-F238E27FC236}">
                <a16:creationId xmlns:a16="http://schemas.microsoft.com/office/drawing/2014/main" id="{A3470354-0649-E2CD-244F-F1DF4CBF39BD}"/>
              </a:ext>
            </a:extLst>
          </p:cNvPr>
          <p:cNvPicPr>
            <a:picLocks noChangeAspect="1"/>
          </p:cNvPicPr>
          <p:nvPr/>
        </p:nvPicPr>
        <p:blipFill>
          <a:blip r:embed="rId2"/>
          <a:stretch>
            <a:fillRect/>
          </a:stretch>
        </p:blipFill>
        <p:spPr>
          <a:xfrm>
            <a:off x="5994810" y="1319800"/>
            <a:ext cx="3188555" cy="2188815"/>
          </a:xfrm>
          <a:prstGeom prst="rect">
            <a:avLst/>
          </a:prstGeom>
        </p:spPr>
      </p:pic>
      <p:pic>
        <p:nvPicPr>
          <p:cNvPr id="9" name="Picture 8">
            <a:extLst>
              <a:ext uri="{FF2B5EF4-FFF2-40B4-BE49-F238E27FC236}">
                <a16:creationId xmlns:a16="http://schemas.microsoft.com/office/drawing/2014/main" id="{021ECAAC-022E-94A6-AC7F-882C01976AE0}"/>
              </a:ext>
            </a:extLst>
          </p:cNvPr>
          <p:cNvPicPr>
            <a:picLocks noChangeAspect="1"/>
          </p:cNvPicPr>
          <p:nvPr/>
        </p:nvPicPr>
        <p:blipFill>
          <a:blip r:embed="rId3"/>
          <a:stretch>
            <a:fillRect/>
          </a:stretch>
        </p:blipFill>
        <p:spPr>
          <a:xfrm>
            <a:off x="9298620" y="1304243"/>
            <a:ext cx="2636706" cy="2204372"/>
          </a:xfrm>
          <a:prstGeom prst="rect">
            <a:avLst/>
          </a:prstGeom>
        </p:spPr>
      </p:pic>
      <p:pic>
        <p:nvPicPr>
          <p:cNvPr id="11" name="Picture 10">
            <a:extLst>
              <a:ext uri="{FF2B5EF4-FFF2-40B4-BE49-F238E27FC236}">
                <a16:creationId xmlns:a16="http://schemas.microsoft.com/office/drawing/2014/main" id="{0524AF00-2194-E3A4-5B6C-BFE9D3273F45}"/>
              </a:ext>
            </a:extLst>
          </p:cNvPr>
          <p:cNvPicPr>
            <a:picLocks noChangeAspect="1"/>
          </p:cNvPicPr>
          <p:nvPr/>
        </p:nvPicPr>
        <p:blipFill>
          <a:blip r:embed="rId4"/>
          <a:stretch>
            <a:fillRect/>
          </a:stretch>
        </p:blipFill>
        <p:spPr>
          <a:xfrm>
            <a:off x="5200440" y="3644394"/>
            <a:ext cx="2094403" cy="2725083"/>
          </a:xfrm>
          <a:prstGeom prst="rect">
            <a:avLst/>
          </a:prstGeom>
        </p:spPr>
      </p:pic>
      <p:pic>
        <p:nvPicPr>
          <p:cNvPr id="12" name="Picture 11">
            <a:extLst>
              <a:ext uri="{FF2B5EF4-FFF2-40B4-BE49-F238E27FC236}">
                <a16:creationId xmlns:a16="http://schemas.microsoft.com/office/drawing/2014/main" id="{B0DEB969-A5B1-E979-DC3F-FFECC0038002}"/>
              </a:ext>
            </a:extLst>
          </p:cNvPr>
          <p:cNvPicPr>
            <a:picLocks noChangeAspect="1"/>
          </p:cNvPicPr>
          <p:nvPr/>
        </p:nvPicPr>
        <p:blipFill>
          <a:blip r:embed="rId5"/>
          <a:stretch>
            <a:fillRect/>
          </a:stretch>
        </p:blipFill>
        <p:spPr>
          <a:xfrm>
            <a:off x="7289975" y="3650713"/>
            <a:ext cx="2892817" cy="2718763"/>
          </a:xfrm>
          <a:prstGeom prst="rect">
            <a:avLst/>
          </a:prstGeom>
        </p:spPr>
      </p:pic>
      <p:pic>
        <p:nvPicPr>
          <p:cNvPr id="13" name="Picture 12">
            <a:extLst>
              <a:ext uri="{FF2B5EF4-FFF2-40B4-BE49-F238E27FC236}">
                <a16:creationId xmlns:a16="http://schemas.microsoft.com/office/drawing/2014/main" id="{C919BFED-9FC0-73C9-E888-F7AE59A584AE}"/>
              </a:ext>
            </a:extLst>
          </p:cNvPr>
          <p:cNvPicPr>
            <a:picLocks noChangeAspect="1"/>
          </p:cNvPicPr>
          <p:nvPr/>
        </p:nvPicPr>
        <p:blipFill>
          <a:blip r:embed="rId6"/>
          <a:stretch>
            <a:fillRect/>
          </a:stretch>
        </p:blipFill>
        <p:spPr>
          <a:xfrm>
            <a:off x="10095004" y="3678702"/>
            <a:ext cx="2086238" cy="2690773"/>
          </a:xfrm>
          <a:prstGeom prst="rect">
            <a:avLst/>
          </a:prstGeom>
        </p:spPr>
      </p:pic>
      <p:pic>
        <p:nvPicPr>
          <p:cNvPr id="14" name="Picture 13">
            <a:extLst>
              <a:ext uri="{FF2B5EF4-FFF2-40B4-BE49-F238E27FC236}">
                <a16:creationId xmlns:a16="http://schemas.microsoft.com/office/drawing/2014/main" id="{197945AC-BA72-221E-BA63-924D4AB39F81}"/>
              </a:ext>
            </a:extLst>
          </p:cNvPr>
          <p:cNvPicPr>
            <a:picLocks noChangeAspect="1"/>
          </p:cNvPicPr>
          <p:nvPr/>
        </p:nvPicPr>
        <p:blipFill>
          <a:blip r:embed="rId7"/>
          <a:stretch>
            <a:fillRect/>
          </a:stretch>
        </p:blipFill>
        <p:spPr>
          <a:xfrm>
            <a:off x="2607426" y="4796443"/>
            <a:ext cx="2593014" cy="1573035"/>
          </a:xfrm>
          <a:prstGeom prst="rect">
            <a:avLst/>
          </a:prstGeom>
        </p:spPr>
      </p:pic>
    </p:spTree>
    <p:extLst>
      <p:ext uri="{BB962C8B-B14F-4D97-AF65-F5344CB8AC3E}">
        <p14:creationId xmlns:p14="http://schemas.microsoft.com/office/powerpoint/2010/main" val="147938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2CC6F6-E4D3-E0E7-5F5F-D2A92A775DED}"/>
              </a:ext>
            </a:extLst>
          </p:cNvPr>
          <p:cNvSpPr>
            <a:spLocks noGrp="1"/>
          </p:cNvSpPr>
          <p:nvPr>
            <p:ph type="body" sz="half" idx="2"/>
          </p:nvPr>
        </p:nvSpPr>
        <p:spPr>
          <a:xfrm>
            <a:off x="621005" y="1155565"/>
            <a:ext cx="5056535" cy="1754326"/>
          </a:xfrm>
        </p:spPr>
        <p:txBody>
          <a:body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solidFill>
                  <a:srgbClr val="005FAA"/>
                </a:solidFill>
                <a:latin typeface="Gotham Medium" pitchFamily="2" charset="0"/>
                <a:cs typeface="Gotham Medium" pitchFamily="2" charset="0"/>
              </a:rPr>
              <a:t>Project Name:</a:t>
            </a:r>
            <a:r>
              <a:rPr lang="en-US" sz="1200" b="1" dirty="0">
                <a:solidFill>
                  <a:srgbClr val="005FAA"/>
                </a:solidFill>
                <a:latin typeface="GOTHAM-BOOK" pitchFamily="50" charset="0"/>
                <a:cs typeface="GOTHAM-BOOK" pitchFamily="50" charset="0"/>
              </a:rPr>
              <a:t>	</a:t>
            </a:r>
            <a:r>
              <a:rPr lang="en-US" sz="1200" dirty="0">
                <a:latin typeface="GOTHAM-BOOK" pitchFamily="50" charset="0"/>
                <a:cs typeface="GOTHAM-BOOK" pitchFamily="50" charset="0"/>
              </a:rPr>
              <a:t>PROJECT DP3 COMPRESSION PACKAGE</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solidFill>
                  <a:srgbClr val="005FAA"/>
                </a:solidFill>
                <a:latin typeface="Gotham Medium" pitchFamily="2" charset="0"/>
                <a:cs typeface="Gotham Medium" pitchFamily="2" charset="0"/>
              </a:rPr>
              <a:t>Cargo:</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Compressor Modules and E-houses</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ln w="50800"/>
                <a:solidFill>
                  <a:srgbClr val="005FAA"/>
                </a:solidFill>
                <a:latin typeface="Gotham Medium" pitchFamily="2" charset="0"/>
                <a:cs typeface="Gotham Medium" pitchFamily="2" charset="0"/>
              </a:rPr>
              <a:t>Volume:</a:t>
            </a:r>
            <a:r>
              <a:rPr lang="en-US" sz="1200" dirty="0">
                <a:solidFill>
                  <a:srgbClr val="1D1D1B"/>
                </a:solidFill>
                <a:latin typeface="GOTHAM-BOOK" pitchFamily="50" charset="0"/>
                <a:cs typeface="GOTHAM-BOOK" pitchFamily="50" charset="0"/>
              </a:rPr>
              <a:t>	</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43 packages / 566,423 kgs / 3,824.08CBM</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Heaviest 138Mt (MAIN INLET COMPRESSOR)</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Origin:</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WASCO, </a:t>
            </a:r>
            <a:r>
              <a:rPr kumimoji="0" lang="en-US" sz="1200" b="0" i="0" u="none" strike="noStrike" kern="1200" cap="none" spc="0" normalizeH="0" baseline="0" noProof="0" dirty="0" err="1">
                <a:ln w="50800"/>
                <a:solidFill>
                  <a:srgbClr val="1D1D1B"/>
                </a:solidFill>
                <a:effectLst/>
                <a:uLnTx/>
                <a:uFillTx/>
                <a:latin typeface="GOTHAM-BOOK" pitchFamily="50" charset="0"/>
                <a:cs typeface="GOTHAM-BOOK" pitchFamily="50" charset="0"/>
              </a:rPr>
              <a:t>Batam</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Destination:</a:t>
            </a: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	</a:t>
            </a:r>
            <a:r>
              <a:rPr lang="en-US" sz="1200" dirty="0">
                <a:solidFill>
                  <a:srgbClr val="1D1D1B"/>
                </a:solidFill>
                <a:latin typeface="GOTHAM-BOOK" pitchFamily="50" charset="0"/>
              </a:rPr>
              <a:t>Jurong, Singapore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ln w="50800"/>
                <a:solidFill>
                  <a:srgbClr val="005FAA"/>
                </a:solidFill>
                <a:latin typeface="Gotham Medium" pitchFamily="2" charset="0"/>
                <a:cs typeface="Gotham Medium" pitchFamily="2" charset="0"/>
              </a:rPr>
              <a:t>Consignee:</a:t>
            </a:r>
            <a:r>
              <a:rPr lang="en-US" sz="1200" dirty="0">
                <a:solidFill>
                  <a:srgbClr val="1D1D1B"/>
                </a:solidFill>
                <a:latin typeface="GOTHAM-BOOK" pitchFamily="50" charset="0"/>
              </a:rPr>
              <a:t>	Total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endParaRPr kumimoji="0" lang="en-US" sz="1200" b="1" u="none" strike="noStrike" kern="1200" cap="none" spc="0" normalizeH="0" baseline="0" noProof="0" dirty="0">
              <a:ln w="50800"/>
              <a:solidFill>
                <a:srgbClr val="005FAA"/>
              </a:solidFill>
              <a:effectLst/>
              <a:uLnTx/>
              <a:uFillTx/>
              <a:latin typeface="Gotham" pitchFamily="2" charset="0"/>
              <a:cs typeface="Gotham" pitchFamily="2" charset="0"/>
            </a:endParaRPr>
          </a:p>
          <a:p>
            <a:pPr marR="0" lvl="0" algn="l" defTabSz="914400" rtl="0" eaLnBrk="1" fontAlgn="auto" latinLnBrk="0" hangingPunct="1">
              <a:lnSpc>
                <a:spcPct val="100000"/>
              </a:lnSpc>
              <a:spcBef>
                <a:spcPct val="0"/>
              </a:spcBef>
              <a:spcAft>
                <a:spcPts val="0"/>
              </a:spcAft>
              <a:buClrTx/>
              <a:buSzTx/>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Scope:</a:t>
            </a:r>
            <a:endParaRPr lang="en-SG" sz="1200" dirty="0"/>
          </a:p>
        </p:txBody>
      </p:sp>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599" y="204190"/>
            <a:ext cx="11700933" cy="550527"/>
          </a:xfrm>
        </p:spPr>
        <p:txBody>
          <a:bodyPr/>
          <a:lstStyle/>
          <a:p>
            <a:r>
              <a:rPr lang="en-US" dirty="0"/>
              <a:t>PROJECT REFERENCES</a:t>
            </a:r>
            <a:endParaRPr lang="en-GB" dirty="0"/>
          </a:p>
        </p:txBody>
      </p:sp>
      <p:sp>
        <p:nvSpPr>
          <p:cNvPr id="6" name="Subtitle 5">
            <a:extLst>
              <a:ext uri="{FF2B5EF4-FFF2-40B4-BE49-F238E27FC236}">
                <a16:creationId xmlns:a16="http://schemas.microsoft.com/office/drawing/2014/main" id="{9E9DAACE-406F-7618-207B-3115564024EB}"/>
              </a:ext>
            </a:extLst>
          </p:cNvPr>
          <p:cNvSpPr>
            <a:spLocks noGrp="1"/>
          </p:cNvSpPr>
          <p:nvPr>
            <p:ph type="subTitle" idx="22"/>
          </p:nvPr>
        </p:nvSpPr>
        <p:spPr>
          <a:xfrm>
            <a:off x="579068" y="707755"/>
            <a:ext cx="11612931" cy="400110"/>
          </a:xfrm>
        </p:spPr>
        <p:txBody>
          <a:bodyPr/>
          <a:lstStyle/>
          <a:p>
            <a:r>
              <a:rPr lang="en-US" b="0" cap="all" dirty="0">
                <a:latin typeface="Gotham Medium" pitchFamily="2" charset="0"/>
                <a:cs typeface="Gotham Medium" pitchFamily="2" charset="0"/>
              </a:rPr>
              <a:t>CASE STUDY –  Roll-on / Roll-off and Barging of Modules/Sea Freight </a:t>
            </a:r>
          </a:p>
        </p:txBody>
      </p:sp>
      <p:pic>
        <p:nvPicPr>
          <p:cNvPr id="12" name="Picture 11">
            <a:extLst>
              <a:ext uri="{FF2B5EF4-FFF2-40B4-BE49-F238E27FC236}">
                <a16:creationId xmlns:a16="http://schemas.microsoft.com/office/drawing/2014/main" id="{88EC0561-3891-A657-A8D2-11BC4F53C1D5}"/>
              </a:ext>
            </a:extLst>
          </p:cNvPr>
          <p:cNvPicPr>
            <a:picLocks noChangeAspect="1"/>
          </p:cNvPicPr>
          <p:nvPr/>
        </p:nvPicPr>
        <p:blipFill rotWithShape="1">
          <a:blip r:embed="rId3"/>
          <a:srcRect l="11831"/>
          <a:stretch/>
        </p:blipFill>
        <p:spPr>
          <a:xfrm>
            <a:off x="736755" y="4163817"/>
            <a:ext cx="2434309" cy="1538617"/>
          </a:xfrm>
          <a:prstGeom prst="rect">
            <a:avLst/>
          </a:prstGeom>
        </p:spPr>
      </p:pic>
      <p:pic>
        <p:nvPicPr>
          <p:cNvPr id="13" name="Picture 12" descr="A large container on a trailer&#10;&#10;Description automatically generated">
            <a:extLst>
              <a:ext uri="{FF2B5EF4-FFF2-40B4-BE49-F238E27FC236}">
                <a16:creationId xmlns:a16="http://schemas.microsoft.com/office/drawing/2014/main" id="{0F6C1E48-5574-A62E-4ABF-98B28AEE5C52}"/>
              </a:ext>
            </a:extLst>
          </p:cNvPr>
          <p:cNvPicPr>
            <a:picLocks noChangeAspect="1"/>
          </p:cNvPicPr>
          <p:nvPr/>
        </p:nvPicPr>
        <p:blipFill>
          <a:blip r:embed="rId4"/>
          <a:stretch>
            <a:fillRect/>
          </a:stretch>
        </p:blipFill>
        <p:spPr>
          <a:xfrm>
            <a:off x="3358980" y="4163818"/>
            <a:ext cx="2051489" cy="1538617"/>
          </a:xfrm>
          <a:prstGeom prst="rect">
            <a:avLst/>
          </a:prstGeom>
        </p:spPr>
      </p:pic>
      <p:pic>
        <p:nvPicPr>
          <p:cNvPr id="14" name="Picture 13" descr="A large cargo ship in the water&#10;&#10;Description automatically generated">
            <a:extLst>
              <a:ext uri="{FF2B5EF4-FFF2-40B4-BE49-F238E27FC236}">
                <a16:creationId xmlns:a16="http://schemas.microsoft.com/office/drawing/2014/main" id="{51D2E074-C2EC-9862-2F43-6A329FF83001}"/>
              </a:ext>
            </a:extLst>
          </p:cNvPr>
          <p:cNvPicPr>
            <a:picLocks noChangeAspect="1"/>
          </p:cNvPicPr>
          <p:nvPr/>
        </p:nvPicPr>
        <p:blipFill rotWithShape="1">
          <a:blip r:embed="rId5"/>
          <a:srcRect l="10870"/>
          <a:stretch/>
        </p:blipFill>
        <p:spPr>
          <a:xfrm>
            <a:off x="5592404" y="1349776"/>
            <a:ext cx="2840807" cy="1792832"/>
          </a:xfrm>
          <a:prstGeom prst="rect">
            <a:avLst/>
          </a:prstGeom>
        </p:spPr>
      </p:pic>
      <p:pic>
        <p:nvPicPr>
          <p:cNvPr id="15" name="Picture 14" descr="A tugboat in the water&#10;&#10;Description automatically generated">
            <a:extLst>
              <a:ext uri="{FF2B5EF4-FFF2-40B4-BE49-F238E27FC236}">
                <a16:creationId xmlns:a16="http://schemas.microsoft.com/office/drawing/2014/main" id="{4FC0F6FC-7BAF-B636-4A20-578F02307EA4}"/>
              </a:ext>
            </a:extLst>
          </p:cNvPr>
          <p:cNvPicPr>
            <a:picLocks noChangeAspect="1"/>
          </p:cNvPicPr>
          <p:nvPr/>
        </p:nvPicPr>
        <p:blipFill rotWithShape="1">
          <a:blip r:embed="rId6"/>
          <a:srcRect r="10870"/>
          <a:stretch/>
        </p:blipFill>
        <p:spPr>
          <a:xfrm>
            <a:off x="8730188" y="1349826"/>
            <a:ext cx="2840807" cy="1793596"/>
          </a:xfrm>
          <a:prstGeom prst="rect">
            <a:avLst/>
          </a:prstGeom>
        </p:spPr>
      </p:pic>
      <p:pic>
        <p:nvPicPr>
          <p:cNvPr id="16" name="Picture 15" descr="A large container on a trailer&#10;&#10;Description automatically generated">
            <a:extLst>
              <a:ext uri="{FF2B5EF4-FFF2-40B4-BE49-F238E27FC236}">
                <a16:creationId xmlns:a16="http://schemas.microsoft.com/office/drawing/2014/main" id="{F675D06B-C015-39B6-201B-155EF906F7A5}"/>
              </a:ext>
            </a:extLst>
          </p:cNvPr>
          <p:cNvPicPr>
            <a:picLocks noChangeAspect="1"/>
          </p:cNvPicPr>
          <p:nvPr/>
        </p:nvPicPr>
        <p:blipFill rotWithShape="1">
          <a:blip r:embed="rId7"/>
          <a:srcRect r="6802"/>
          <a:stretch/>
        </p:blipFill>
        <p:spPr>
          <a:xfrm>
            <a:off x="5592404" y="3416342"/>
            <a:ext cx="2840807" cy="2286092"/>
          </a:xfrm>
          <a:prstGeom prst="rect">
            <a:avLst/>
          </a:prstGeom>
        </p:spPr>
      </p:pic>
      <p:pic>
        <p:nvPicPr>
          <p:cNvPr id="17" name="Picture 16" descr="A large machine on a flatbed&#10;&#10;Description automatically generated">
            <a:extLst>
              <a:ext uri="{FF2B5EF4-FFF2-40B4-BE49-F238E27FC236}">
                <a16:creationId xmlns:a16="http://schemas.microsoft.com/office/drawing/2014/main" id="{BFE5A9CA-9585-1777-E108-6A4D0A5600D6}"/>
              </a:ext>
            </a:extLst>
          </p:cNvPr>
          <p:cNvPicPr>
            <a:picLocks noChangeAspect="1"/>
          </p:cNvPicPr>
          <p:nvPr/>
        </p:nvPicPr>
        <p:blipFill rotWithShape="1">
          <a:blip r:embed="rId8"/>
          <a:srcRect l="3401" r="3401"/>
          <a:stretch/>
        </p:blipFill>
        <p:spPr>
          <a:xfrm>
            <a:off x="8730188" y="3416342"/>
            <a:ext cx="2840807" cy="2286092"/>
          </a:xfrm>
          <a:prstGeom prst="rect">
            <a:avLst/>
          </a:prstGeom>
        </p:spPr>
      </p:pic>
      <p:sp>
        <p:nvSpPr>
          <p:cNvPr id="4" name="TextBox 3">
            <a:extLst>
              <a:ext uri="{FF2B5EF4-FFF2-40B4-BE49-F238E27FC236}">
                <a16:creationId xmlns:a16="http://schemas.microsoft.com/office/drawing/2014/main" id="{DF1991B0-C786-51EF-F684-BB6CE6289CBC}"/>
              </a:ext>
            </a:extLst>
          </p:cNvPr>
          <p:cNvSpPr txBox="1"/>
          <p:nvPr/>
        </p:nvSpPr>
        <p:spPr>
          <a:xfrm>
            <a:off x="2047908" y="2644170"/>
            <a:ext cx="3482236" cy="1569660"/>
          </a:xfrm>
          <a:prstGeom prst="rect">
            <a:avLst/>
          </a:prstGeom>
        </p:spPr>
        <p:txBody>
          <a:bodyPr wrap="square" rtlCol="0" anchor="t">
            <a:spAutoFit/>
          </a:bodyPr>
          <a:lstStyle/>
          <a:p>
            <a:pPr marL="171450" marR="0" lvl="0" indent="-171450" algn="l" defTabSz="914400" rtl="0" eaLnBrk="1" fontAlgn="auto" latinLnBrk="0" hangingPunct="1">
              <a:spcBef>
                <a:spcPct val="0"/>
              </a:spcBef>
              <a:spcAft>
                <a:spcPts val="0"/>
              </a:spcAft>
              <a:buClr>
                <a:srgbClr val="0B68B1"/>
              </a:buClr>
              <a:buSzTx/>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RORO ex Wasco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Jetty onto barge for the OOG items (Bok Seng’s Barge)</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LOLO ex Wasco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Jetty onto barge for other smaller items (Infiniti’s Barge)</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Freight from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to Singapore, Jurong port</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Overside loading in Jurong port</a:t>
            </a:r>
          </a:p>
          <a:p>
            <a:pPr marL="171450" indent="-171450" algn="l">
              <a:buClr>
                <a:srgbClr val="000000"/>
              </a:buClr>
              <a:buFont typeface="Arial" panose="020B0604020202020204" pitchFamily="34" charset="0"/>
              <a:buChar char="•"/>
            </a:pPr>
            <a:endParaRPr lang="en-VN" sz="1200" dirty="0">
              <a:latin typeface="Gotham" pitchFamily="2" charset="0"/>
              <a:cs typeface="Gotham" pitchFamily="2" charset="0"/>
            </a:endParaRPr>
          </a:p>
        </p:txBody>
      </p:sp>
      <p:sp>
        <p:nvSpPr>
          <p:cNvPr id="7" name="Slide Number Placeholder 3">
            <a:extLst>
              <a:ext uri="{FF2B5EF4-FFF2-40B4-BE49-F238E27FC236}">
                <a16:creationId xmlns:a16="http://schemas.microsoft.com/office/drawing/2014/main" id="{0C2F0F44-5D9C-D9F1-90D8-0F03162E9DE6}"/>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Tree>
    <p:extLst>
      <p:ext uri="{BB962C8B-B14F-4D97-AF65-F5344CB8AC3E}">
        <p14:creationId xmlns:p14="http://schemas.microsoft.com/office/powerpoint/2010/main" val="2717233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2BBB-9025-ACC8-A976-02A46D350B5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DC4BDD21-166B-375F-6104-D5D9F715B4C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23</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6E39C652-42E9-0720-6BB3-5013FF6FADF7}"/>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46F069AE-AD40-9842-C10F-102F0C67B777}"/>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EFDA2AAE-3CE4-08C0-9085-DA0C1B641A0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TRANSFORMERS #2</a:t>
            </a:r>
          </a:p>
        </p:txBody>
      </p:sp>
      <p:sp>
        <p:nvSpPr>
          <p:cNvPr id="2" name="object 6">
            <a:extLst>
              <a:ext uri="{FF2B5EF4-FFF2-40B4-BE49-F238E27FC236}">
                <a16:creationId xmlns:a16="http://schemas.microsoft.com/office/drawing/2014/main" id="{B883CC9B-6E20-C91E-5917-784D01223BC0}"/>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E6DC00FC-6457-A967-BC4A-C420D2637CF3}"/>
              </a:ext>
            </a:extLst>
          </p:cNvPr>
          <p:cNvSpPr txBox="1">
            <a:spLocks noGrp="1" noRot="1" noMove="1" noResize="1" noEditPoints="1" noAdjustHandles="1" noChangeArrowheads="1" noChangeShapeType="1"/>
          </p:cNvSpPr>
          <p:nvPr/>
        </p:nvSpPr>
        <p:spPr>
          <a:xfrm>
            <a:off x="1338033" y="2629736"/>
            <a:ext cx="5718375"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vessel for the cargo</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at loading and discharge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err="1">
                <a:solidFill>
                  <a:srgbClr val="1D1D1B"/>
                </a:solidFill>
                <a:latin typeface="Gotham" pitchFamily="2" charset="0"/>
                <a:cs typeface="Gotham" pitchFamily="2" charset="0"/>
              </a:rPr>
              <a:t>Liasing</a:t>
            </a:r>
            <a:r>
              <a:rPr lang="en-US" sz="1200" kern="0" dirty="0">
                <a:solidFill>
                  <a:srgbClr val="1D1D1B"/>
                </a:solidFill>
                <a:latin typeface="Gotham" pitchFamily="2" charset="0"/>
                <a:cs typeface="Gotham" pitchFamily="2" charset="0"/>
              </a:rPr>
              <a:t> with all related parties for smooth operations</a:t>
            </a:r>
          </a:p>
        </p:txBody>
      </p:sp>
      <p:sp>
        <p:nvSpPr>
          <p:cNvPr id="7" name="object 5">
            <a:extLst>
              <a:ext uri="{FF2B5EF4-FFF2-40B4-BE49-F238E27FC236}">
                <a16:creationId xmlns:a16="http://schemas.microsoft.com/office/drawing/2014/main" id="{0BB964FE-DE2C-1B49-E564-CD07CF5159D3}"/>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505.4 CBM</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3 Units of transformers and accessories (max weight 44mt)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Yokohama, Japan</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Yangon, Myanmar</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Year:		</a:t>
            </a:r>
            <a:r>
              <a:rPr lang="en-US" sz="1200" kern="0" dirty="0">
                <a:solidFill>
                  <a:srgbClr val="1D1D1B"/>
                </a:solidFill>
                <a:latin typeface="Gotham" pitchFamily="2" charset="0"/>
                <a:cs typeface="Gotham" pitchFamily="2" charset="0"/>
              </a:rPr>
              <a:t> 2018</a:t>
            </a:r>
            <a:endParaRPr lang="en-GB" sz="1200" dirty="0">
              <a:latin typeface="Gotham" pitchFamily="50" charset="0"/>
              <a:cs typeface="Gotham" pitchFamily="50" charset="0"/>
            </a:endParaRPr>
          </a:p>
        </p:txBody>
      </p:sp>
      <p:pic>
        <p:nvPicPr>
          <p:cNvPr id="19" name="object 7">
            <a:extLst>
              <a:ext uri="{FF2B5EF4-FFF2-40B4-BE49-F238E27FC236}">
                <a16:creationId xmlns:a16="http://schemas.microsoft.com/office/drawing/2014/main" id="{E1FACB86-F7C4-FB97-BB76-8240005A013F}"/>
              </a:ext>
            </a:extLst>
          </p:cNvPr>
          <p:cNvPicPr>
            <a:picLocks noGrp="1" noRot="1" noMove="1" noResize="1" noEditPoints="1" noAdjustHandles="1" noChangeArrowheads="1" noChangeShapeType="1" noCrop="1"/>
          </p:cNvPicPr>
          <p:nvPr/>
        </p:nvPicPr>
        <p:blipFill>
          <a:blip r:embed="rId2" cstate="print"/>
          <a:stretch>
            <a:fillRect/>
          </a:stretch>
        </p:blipFill>
        <p:spPr>
          <a:xfrm>
            <a:off x="9021388" y="3577716"/>
            <a:ext cx="3099103" cy="2324301"/>
          </a:xfrm>
          <a:prstGeom prst="rect">
            <a:avLst/>
          </a:prstGeom>
        </p:spPr>
      </p:pic>
      <p:pic>
        <p:nvPicPr>
          <p:cNvPr id="20" name="object 8">
            <a:extLst>
              <a:ext uri="{FF2B5EF4-FFF2-40B4-BE49-F238E27FC236}">
                <a16:creationId xmlns:a16="http://schemas.microsoft.com/office/drawing/2014/main" id="{80FB0522-BE1C-BC69-F015-BA8221EBB003}"/>
              </a:ext>
            </a:extLst>
          </p:cNvPr>
          <p:cNvPicPr>
            <a:picLocks noGrp="1" noRot="1" noMove="1" noResize="1" noEditPoints="1" noAdjustHandles="1" noChangeArrowheads="1" noChangeShapeType="1" noCrop="1"/>
          </p:cNvPicPr>
          <p:nvPr/>
        </p:nvPicPr>
        <p:blipFill>
          <a:blip r:embed="rId3" cstate="print"/>
          <a:stretch>
            <a:fillRect/>
          </a:stretch>
        </p:blipFill>
        <p:spPr>
          <a:xfrm>
            <a:off x="5875875" y="3577716"/>
            <a:ext cx="3099103" cy="2324301"/>
          </a:xfrm>
          <a:prstGeom prst="rect">
            <a:avLst/>
          </a:prstGeom>
        </p:spPr>
      </p:pic>
      <p:pic>
        <p:nvPicPr>
          <p:cNvPr id="21" name="object 9">
            <a:extLst>
              <a:ext uri="{FF2B5EF4-FFF2-40B4-BE49-F238E27FC236}">
                <a16:creationId xmlns:a16="http://schemas.microsoft.com/office/drawing/2014/main" id="{B4B2E7B3-D9E8-7467-AACB-A1F27C4F653A}"/>
              </a:ext>
            </a:extLst>
          </p:cNvPr>
          <p:cNvPicPr>
            <a:picLocks noGrp="1" noRot="1" noMove="1" noResize="1" noEditPoints="1" noAdjustHandles="1" noChangeArrowheads="1" noChangeShapeType="1" noCrop="1"/>
          </p:cNvPicPr>
          <p:nvPr/>
        </p:nvPicPr>
        <p:blipFill>
          <a:blip r:embed="rId4" cstate="print"/>
          <a:stretch>
            <a:fillRect/>
          </a:stretch>
        </p:blipFill>
        <p:spPr>
          <a:xfrm>
            <a:off x="9025168" y="1179261"/>
            <a:ext cx="3099103" cy="2324301"/>
          </a:xfrm>
          <a:prstGeom prst="rect">
            <a:avLst/>
          </a:prstGeom>
        </p:spPr>
      </p:pic>
    </p:spTree>
    <p:extLst>
      <p:ext uri="{BB962C8B-B14F-4D97-AF65-F5344CB8AC3E}">
        <p14:creationId xmlns:p14="http://schemas.microsoft.com/office/powerpoint/2010/main" val="431473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6E42B-88E1-F41D-C9E3-D1B3B3102BEF}"/>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441E56F8-8309-A920-EA9E-3E85DAB13BF1}"/>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24</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DD84A9A4-5A2D-12FD-01E6-A02991F9CAC5}"/>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1DEB55B3-CCA2-1CF4-BF8A-DE44D3E0F6C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EE61A5F8-4F49-38D3-60B8-AD657D22ED6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TRANSFORMERS #3</a:t>
            </a:r>
          </a:p>
        </p:txBody>
      </p:sp>
      <p:sp>
        <p:nvSpPr>
          <p:cNvPr id="2" name="object 6">
            <a:extLst>
              <a:ext uri="{FF2B5EF4-FFF2-40B4-BE49-F238E27FC236}">
                <a16:creationId xmlns:a16="http://schemas.microsoft.com/office/drawing/2014/main" id="{C99E8007-4388-83F7-8214-C6845589D87B}"/>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40CFC7B-19D9-E1ED-C914-BEEDA9DC5C4E}"/>
              </a:ext>
            </a:extLst>
          </p:cNvPr>
          <p:cNvSpPr txBox="1">
            <a:spLocks noGrp="1" noRot="1" noMove="1" noResize="1" noEditPoints="1" noAdjustHandles="1" noChangeArrowheads="1" noChangeShapeType="1"/>
          </p:cNvSpPr>
          <p:nvPr/>
        </p:nvSpPr>
        <p:spPr>
          <a:xfrm>
            <a:off x="1338033" y="2629736"/>
            <a:ext cx="5718375"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Transportation plan and DOH permit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and skidding at site</a:t>
            </a:r>
          </a:p>
        </p:txBody>
      </p:sp>
      <p:sp>
        <p:nvSpPr>
          <p:cNvPr id="7" name="object 5">
            <a:extLst>
              <a:ext uri="{FF2B5EF4-FFF2-40B4-BE49-F238E27FC236}">
                <a16:creationId xmlns:a16="http://schemas.microsoft.com/office/drawing/2014/main" id="{09B403A8-6B30-7169-7E78-19E58D6406C9}"/>
              </a:ext>
            </a:extLst>
          </p:cNvPr>
          <p:cNvSpPr txBox="1">
            <a:spLocks noGrp="1" noRot="1" noMove="1" noResize="1" noEditPoints="1" noAdjustHandles="1" noChangeArrowheads="1" noChangeShapeType="1"/>
          </p:cNvSpPr>
          <p:nvPr/>
        </p:nvSpPr>
        <p:spPr>
          <a:xfrm>
            <a:off x="661337" y="1179261"/>
            <a:ext cx="6524467"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Transformers and accessories (max weight 67mt)</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Thai </a:t>
            </a:r>
            <a:r>
              <a:rPr lang="en-US" sz="1200" dirty="0" err="1">
                <a:latin typeface="Gotham" pitchFamily="50" charset="0"/>
                <a:cs typeface="Gotham" pitchFamily="50" charset="0"/>
              </a:rPr>
              <a:t>Trafo</a:t>
            </a:r>
            <a:endParaRPr lang="en-US"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Buriram, Thailand</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Year:		</a:t>
            </a:r>
            <a:r>
              <a:rPr lang="en-US" sz="1200" kern="0" dirty="0">
                <a:solidFill>
                  <a:srgbClr val="1D1D1B"/>
                </a:solidFill>
                <a:latin typeface="Gotham" pitchFamily="2" charset="0"/>
                <a:cs typeface="Gotham" pitchFamily="2" charset="0"/>
              </a:rPr>
              <a:t>2019</a:t>
            </a:r>
            <a:endParaRPr lang="en-GB" sz="1200" dirty="0">
              <a:latin typeface="Gotham" pitchFamily="50" charset="0"/>
              <a:cs typeface="Gotham" pitchFamily="50" charset="0"/>
            </a:endParaRPr>
          </a:p>
        </p:txBody>
      </p:sp>
      <p:pic>
        <p:nvPicPr>
          <p:cNvPr id="5" name="object 7">
            <a:extLst>
              <a:ext uri="{FF2B5EF4-FFF2-40B4-BE49-F238E27FC236}">
                <a16:creationId xmlns:a16="http://schemas.microsoft.com/office/drawing/2014/main" id="{AE21D0FE-1B5D-048C-521D-00694362A773}"/>
              </a:ext>
            </a:extLst>
          </p:cNvPr>
          <p:cNvPicPr>
            <a:picLocks noGrp="1" noRot="1" noMove="1" noResize="1" noEditPoints="1" noAdjustHandles="1" noChangeArrowheads="1" noChangeShapeType="1" noCrop="1"/>
          </p:cNvPicPr>
          <p:nvPr/>
        </p:nvPicPr>
        <p:blipFill>
          <a:blip r:embed="rId2" cstate="print"/>
          <a:stretch>
            <a:fillRect/>
          </a:stretch>
        </p:blipFill>
        <p:spPr>
          <a:xfrm>
            <a:off x="8060952" y="3889807"/>
            <a:ext cx="4030398" cy="2267287"/>
          </a:xfrm>
          <a:prstGeom prst="rect">
            <a:avLst/>
          </a:prstGeom>
        </p:spPr>
      </p:pic>
      <p:pic>
        <p:nvPicPr>
          <p:cNvPr id="6" name="object 8">
            <a:extLst>
              <a:ext uri="{FF2B5EF4-FFF2-40B4-BE49-F238E27FC236}">
                <a16:creationId xmlns:a16="http://schemas.microsoft.com/office/drawing/2014/main" id="{C68DD327-88A3-598F-DA84-EC7028BA14B7}"/>
              </a:ext>
            </a:extLst>
          </p:cNvPr>
          <p:cNvPicPr/>
          <p:nvPr/>
        </p:nvPicPr>
        <p:blipFill>
          <a:blip r:embed="rId3" cstate="print"/>
          <a:stretch>
            <a:fillRect/>
          </a:stretch>
        </p:blipFill>
        <p:spPr>
          <a:xfrm>
            <a:off x="3886928" y="3889807"/>
            <a:ext cx="4030398" cy="2267287"/>
          </a:xfrm>
          <a:prstGeom prst="rect">
            <a:avLst/>
          </a:prstGeom>
        </p:spPr>
      </p:pic>
      <p:pic>
        <p:nvPicPr>
          <p:cNvPr id="8" name="object 9">
            <a:extLst>
              <a:ext uri="{FF2B5EF4-FFF2-40B4-BE49-F238E27FC236}">
                <a16:creationId xmlns:a16="http://schemas.microsoft.com/office/drawing/2014/main" id="{1C785EDB-9F93-ACD1-2333-9F41BB245B1D}"/>
              </a:ext>
            </a:extLst>
          </p:cNvPr>
          <p:cNvPicPr>
            <a:picLocks noGrp="1" noRot="1" noMove="1" noResize="1" noEditPoints="1" noAdjustHandles="1" noChangeArrowheads="1" noChangeShapeType="1" noCrop="1"/>
          </p:cNvPicPr>
          <p:nvPr/>
        </p:nvPicPr>
        <p:blipFill>
          <a:blip r:embed="rId4" cstate="print"/>
          <a:stretch>
            <a:fillRect/>
          </a:stretch>
        </p:blipFill>
        <p:spPr>
          <a:xfrm>
            <a:off x="8060952" y="1496092"/>
            <a:ext cx="4030398" cy="2267287"/>
          </a:xfrm>
          <a:prstGeom prst="rect">
            <a:avLst/>
          </a:prstGeom>
        </p:spPr>
      </p:pic>
    </p:spTree>
    <p:extLst>
      <p:ext uri="{BB962C8B-B14F-4D97-AF65-F5344CB8AC3E}">
        <p14:creationId xmlns:p14="http://schemas.microsoft.com/office/powerpoint/2010/main" val="649298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C5DB9-2FF9-5C25-3F25-B598AB3351D1}"/>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CFD3AB2A-096E-F755-FF76-5166E669975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25</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C8D29FB9-8936-7233-A1B2-B5DD283C7358}"/>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43769B99-D66E-0C4C-B162-0448CA8C5FC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2DA70775-4D8C-2B7F-799F-7EB5A0022F4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TRANSFORMERS #4</a:t>
            </a:r>
          </a:p>
        </p:txBody>
      </p:sp>
      <p:sp>
        <p:nvSpPr>
          <p:cNvPr id="2" name="object 6">
            <a:extLst>
              <a:ext uri="{FF2B5EF4-FFF2-40B4-BE49-F238E27FC236}">
                <a16:creationId xmlns:a16="http://schemas.microsoft.com/office/drawing/2014/main" id="{6DA35A04-ECF6-48F9-C63D-06964F2D9748}"/>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B73E786B-4A0C-8348-4583-EC7134A55934}"/>
              </a:ext>
            </a:extLst>
          </p:cNvPr>
          <p:cNvSpPr txBox="1">
            <a:spLocks noGrp="1" noRot="1" noMove="1" noResize="1" noEditPoints="1" noAdjustHandles="1" noChangeArrowheads="1" noChangeShapeType="1"/>
          </p:cNvSpPr>
          <p:nvPr/>
        </p:nvSpPr>
        <p:spPr>
          <a:xfrm>
            <a:off x="1338033" y="2629736"/>
            <a:ext cx="5718375" cy="14568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at discharge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Receiving cargo alongside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err="1">
                <a:solidFill>
                  <a:srgbClr val="1D1D1B"/>
                </a:solidFill>
                <a:latin typeface="Gotham" pitchFamily="2" charset="0"/>
                <a:cs typeface="Gotham" pitchFamily="2" charset="0"/>
              </a:rPr>
              <a:t>Liasing</a:t>
            </a:r>
            <a:r>
              <a:rPr lang="en-US" sz="1200" kern="0" dirty="0">
                <a:solidFill>
                  <a:srgbClr val="1D1D1B"/>
                </a:solidFill>
                <a:latin typeface="Gotham" pitchFamily="2" charset="0"/>
                <a:cs typeface="Gotham" pitchFamily="2" charset="0"/>
              </a:rPr>
              <a:t> with all related parties for smooth operations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Delivery to destination in Cambodia site by truck</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Permit for delivery in Thailand and Cambodia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and Skidding transformer to foundation</a:t>
            </a:r>
          </a:p>
        </p:txBody>
      </p:sp>
      <p:sp>
        <p:nvSpPr>
          <p:cNvPr id="7" name="object 5">
            <a:extLst>
              <a:ext uri="{FF2B5EF4-FFF2-40B4-BE49-F238E27FC236}">
                <a16:creationId xmlns:a16="http://schemas.microsoft.com/office/drawing/2014/main" id="{CBF8588C-1998-5025-D277-A38D55DDA5FC}"/>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250 CBM</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Transformers and accessories (max weight 44.1 MT)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China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Laem Chabang, Thailand for destination in Cambodia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Year:		</a:t>
            </a:r>
            <a:r>
              <a:rPr lang="en-US" sz="1200" kern="0" dirty="0">
                <a:solidFill>
                  <a:srgbClr val="1D1D1B"/>
                </a:solidFill>
                <a:latin typeface="Gotham" pitchFamily="2" charset="0"/>
                <a:cs typeface="Gotham" pitchFamily="2" charset="0"/>
              </a:rPr>
              <a:t>2019</a:t>
            </a:r>
            <a:endParaRPr lang="en-GB" sz="1200" dirty="0">
              <a:latin typeface="Gotham" pitchFamily="50" charset="0"/>
              <a:cs typeface="Gotham" pitchFamily="50" charset="0"/>
            </a:endParaRPr>
          </a:p>
        </p:txBody>
      </p:sp>
      <p:pic>
        <p:nvPicPr>
          <p:cNvPr id="14" name="object 7">
            <a:extLst>
              <a:ext uri="{FF2B5EF4-FFF2-40B4-BE49-F238E27FC236}">
                <a16:creationId xmlns:a16="http://schemas.microsoft.com/office/drawing/2014/main" id="{1573B0E4-CEDE-1E81-1F43-EF0A70D61560}"/>
              </a:ext>
            </a:extLst>
          </p:cNvPr>
          <p:cNvPicPr>
            <a:picLocks noGrp="1" noRot="1" noMove="1" noResize="1" noEditPoints="1" noAdjustHandles="1" noChangeArrowheads="1" noChangeShapeType="1" noCrop="1"/>
          </p:cNvPicPr>
          <p:nvPr/>
        </p:nvPicPr>
        <p:blipFill>
          <a:blip r:embed="rId2" cstate="print"/>
          <a:stretch>
            <a:fillRect/>
          </a:stretch>
        </p:blipFill>
        <p:spPr>
          <a:xfrm>
            <a:off x="7550231" y="536830"/>
            <a:ext cx="3954821" cy="2618272"/>
          </a:xfrm>
          <a:prstGeom prst="rect">
            <a:avLst/>
          </a:prstGeom>
        </p:spPr>
      </p:pic>
      <p:pic>
        <p:nvPicPr>
          <p:cNvPr id="15" name="object 8">
            <a:extLst>
              <a:ext uri="{FF2B5EF4-FFF2-40B4-BE49-F238E27FC236}">
                <a16:creationId xmlns:a16="http://schemas.microsoft.com/office/drawing/2014/main" id="{55B403C9-9D31-2ED1-A117-0E82857E3A1D}"/>
              </a:ext>
            </a:extLst>
          </p:cNvPr>
          <p:cNvPicPr>
            <a:picLocks noGrp="1" noRot="1" noMove="1" noResize="1" noEditPoints="1" noAdjustHandles="1" noChangeArrowheads="1" noChangeShapeType="1" noCrop="1"/>
          </p:cNvPicPr>
          <p:nvPr/>
        </p:nvPicPr>
        <p:blipFill>
          <a:blip r:embed="rId3" cstate="print"/>
          <a:stretch>
            <a:fillRect/>
          </a:stretch>
        </p:blipFill>
        <p:spPr>
          <a:xfrm>
            <a:off x="7550231" y="3228246"/>
            <a:ext cx="3954820" cy="2618271"/>
          </a:xfrm>
          <a:prstGeom prst="rect">
            <a:avLst/>
          </a:prstGeom>
        </p:spPr>
      </p:pic>
    </p:spTree>
    <p:extLst>
      <p:ext uri="{BB962C8B-B14F-4D97-AF65-F5344CB8AC3E}">
        <p14:creationId xmlns:p14="http://schemas.microsoft.com/office/powerpoint/2010/main" val="3571838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9681A-4683-2219-24D9-E58DDFCC6E75}"/>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7A357BE8-2F1E-11E3-5E78-E7891C7748E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26</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4D5B3B60-2657-3AE5-2ED1-0464322221F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1E7FFDB7-8CFA-F91E-0ED7-242E24D44F5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C41B824-885E-FCAF-33AD-3BD96DD80262}"/>
              </a:ext>
            </a:extLst>
          </p:cNvPr>
          <p:cNvSpPr txBox="1">
            <a:spLocks/>
          </p:cNvSpPr>
          <p:nvPr/>
        </p:nvSpPr>
        <p:spPr>
          <a:xfrm>
            <a:off x="609599" y="698218"/>
            <a:ext cx="11855117" cy="2816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744.9 CBM , 546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500kv tan </a:t>
            </a:r>
            <a:r>
              <a:rPr lang="en-US" sz="2200" cap="all" dirty="0" err="1">
                <a:solidFill>
                  <a:srgbClr val="3DB465"/>
                </a:solidFill>
                <a:latin typeface="Gotham Medium" pitchFamily="50" charset="0"/>
                <a:cs typeface="Gotham Medium" pitchFamily="50" charset="0"/>
              </a:rPr>
              <a:t>dinh</a:t>
            </a:r>
            <a:r>
              <a:rPr lang="en-US" sz="2200" cap="all" dirty="0">
                <a:solidFill>
                  <a:srgbClr val="3DB465"/>
                </a:solidFill>
                <a:latin typeface="Gotham Medium" pitchFamily="50" charset="0"/>
                <a:cs typeface="Gotham Medium" pitchFamily="50" charset="0"/>
              </a:rPr>
              <a:t> substation PROJECT</a:t>
            </a:r>
          </a:p>
        </p:txBody>
      </p:sp>
      <p:sp>
        <p:nvSpPr>
          <p:cNvPr id="2" name="object 6">
            <a:extLst>
              <a:ext uri="{FF2B5EF4-FFF2-40B4-BE49-F238E27FC236}">
                <a16:creationId xmlns:a16="http://schemas.microsoft.com/office/drawing/2014/main" id="{44B6AAE3-3C58-08EB-8520-61FAFFD505B3}"/>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F8A0E5EE-E406-EB9D-C09D-455466A67B8E}"/>
              </a:ext>
            </a:extLst>
          </p:cNvPr>
          <p:cNvSpPr txBox="1">
            <a:spLocks/>
          </p:cNvSpPr>
          <p:nvPr/>
        </p:nvSpPr>
        <p:spPr>
          <a:xfrm>
            <a:off x="1338034" y="2629736"/>
            <a:ext cx="3426472"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handling and discharge to FAS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cargo out vessel incl appropriate cargo stow arrangements. Cargo hold preparation for discharge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and load on trucks under supervision by FLS Port Captain</a:t>
            </a:r>
          </a:p>
        </p:txBody>
      </p:sp>
      <p:sp>
        <p:nvSpPr>
          <p:cNvPr id="7" name="object 5">
            <a:extLst>
              <a:ext uri="{FF2B5EF4-FFF2-40B4-BE49-F238E27FC236}">
                <a16:creationId xmlns:a16="http://schemas.microsoft.com/office/drawing/2014/main" id="{1DF4C28E-402A-EC7A-A88E-38303594C574}"/>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744.9 CBM,546 MT heavy 3x155 MT</a:t>
            </a:r>
          </a:p>
          <a:p>
            <a:pPr marL="12700" lvl="0">
              <a:spcBef>
                <a:spcPts val="100"/>
              </a:spcBef>
              <a:defRPr/>
            </a:pPr>
            <a:r>
              <a:rPr lang="en-US" sz="1200" dirty="0">
                <a:latin typeface="Gotham" pitchFamily="50" charset="0"/>
                <a:cs typeface="Gotham" pitchFamily="50" charset="0"/>
              </a:rPr>
              <a:t>		 52 packages</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 and Accessories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port, China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Ho chi Minh, VietNam </a:t>
            </a:r>
            <a:endParaRPr lang="en-GB" sz="1200" dirty="0">
              <a:latin typeface="Gotham" pitchFamily="50" charset="0"/>
              <a:cs typeface="Gotham" pitchFamily="50" charset="0"/>
            </a:endParaRPr>
          </a:p>
        </p:txBody>
      </p:sp>
      <p:pic>
        <p:nvPicPr>
          <p:cNvPr id="6" name="Picture 5">
            <a:extLst>
              <a:ext uri="{FF2B5EF4-FFF2-40B4-BE49-F238E27FC236}">
                <a16:creationId xmlns:a16="http://schemas.microsoft.com/office/drawing/2014/main" id="{7E05FB7C-4130-5400-AE49-1756634775B1}"/>
              </a:ext>
            </a:extLst>
          </p:cNvPr>
          <p:cNvPicPr>
            <a:picLocks noChangeAspect="1"/>
          </p:cNvPicPr>
          <p:nvPr/>
        </p:nvPicPr>
        <p:blipFill>
          <a:blip r:embed="rId2"/>
          <a:stretch>
            <a:fillRect/>
          </a:stretch>
        </p:blipFill>
        <p:spPr>
          <a:xfrm>
            <a:off x="5269230" y="1251616"/>
            <a:ext cx="3188970" cy="2983046"/>
          </a:xfrm>
          <a:prstGeom prst="rect">
            <a:avLst/>
          </a:prstGeom>
        </p:spPr>
      </p:pic>
      <p:pic>
        <p:nvPicPr>
          <p:cNvPr id="8" name="Picture 7">
            <a:extLst>
              <a:ext uri="{FF2B5EF4-FFF2-40B4-BE49-F238E27FC236}">
                <a16:creationId xmlns:a16="http://schemas.microsoft.com/office/drawing/2014/main" id="{BAC7867A-4266-1523-930B-E053C8327A6E}"/>
              </a:ext>
            </a:extLst>
          </p:cNvPr>
          <p:cNvPicPr>
            <a:picLocks noChangeAspect="1"/>
          </p:cNvPicPr>
          <p:nvPr/>
        </p:nvPicPr>
        <p:blipFill>
          <a:blip r:embed="rId3"/>
          <a:stretch>
            <a:fillRect/>
          </a:stretch>
        </p:blipFill>
        <p:spPr>
          <a:xfrm>
            <a:off x="8458200" y="1251615"/>
            <a:ext cx="3677150" cy="2983046"/>
          </a:xfrm>
          <a:prstGeom prst="rect">
            <a:avLst/>
          </a:prstGeom>
        </p:spPr>
      </p:pic>
      <p:pic>
        <p:nvPicPr>
          <p:cNvPr id="9" name="Picture 8">
            <a:extLst>
              <a:ext uri="{FF2B5EF4-FFF2-40B4-BE49-F238E27FC236}">
                <a16:creationId xmlns:a16="http://schemas.microsoft.com/office/drawing/2014/main" id="{6156BC1B-1106-7942-AA0C-BDE10EB1646F}"/>
              </a:ext>
            </a:extLst>
          </p:cNvPr>
          <p:cNvPicPr>
            <a:picLocks noChangeAspect="1"/>
          </p:cNvPicPr>
          <p:nvPr/>
        </p:nvPicPr>
        <p:blipFill>
          <a:blip r:embed="rId4"/>
          <a:stretch>
            <a:fillRect/>
          </a:stretch>
        </p:blipFill>
        <p:spPr>
          <a:xfrm>
            <a:off x="9845790" y="4234661"/>
            <a:ext cx="2289560" cy="2004467"/>
          </a:xfrm>
          <a:prstGeom prst="rect">
            <a:avLst/>
          </a:prstGeom>
        </p:spPr>
      </p:pic>
      <p:pic>
        <p:nvPicPr>
          <p:cNvPr id="11" name="Picture 10">
            <a:extLst>
              <a:ext uri="{FF2B5EF4-FFF2-40B4-BE49-F238E27FC236}">
                <a16:creationId xmlns:a16="http://schemas.microsoft.com/office/drawing/2014/main" id="{EAB97429-7919-E077-9501-7500893810B4}"/>
              </a:ext>
            </a:extLst>
          </p:cNvPr>
          <p:cNvPicPr>
            <a:picLocks noChangeAspect="1"/>
          </p:cNvPicPr>
          <p:nvPr/>
        </p:nvPicPr>
        <p:blipFill>
          <a:blip r:embed="rId5"/>
          <a:stretch>
            <a:fillRect/>
          </a:stretch>
        </p:blipFill>
        <p:spPr>
          <a:xfrm>
            <a:off x="7171354" y="4234660"/>
            <a:ext cx="2674435" cy="2004467"/>
          </a:xfrm>
          <a:prstGeom prst="rect">
            <a:avLst/>
          </a:prstGeom>
        </p:spPr>
      </p:pic>
      <p:pic>
        <p:nvPicPr>
          <p:cNvPr id="12" name="Picture 11">
            <a:extLst>
              <a:ext uri="{FF2B5EF4-FFF2-40B4-BE49-F238E27FC236}">
                <a16:creationId xmlns:a16="http://schemas.microsoft.com/office/drawing/2014/main" id="{8F3A6307-8C0C-2700-1033-953ABE06CC67}"/>
              </a:ext>
            </a:extLst>
          </p:cNvPr>
          <p:cNvPicPr>
            <a:picLocks noChangeAspect="1"/>
          </p:cNvPicPr>
          <p:nvPr/>
        </p:nvPicPr>
        <p:blipFill>
          <a:blip r:embed="rId6"/>
          <a:stretch>
            <a:fillRect/>
          </a:stretch>
        </p:blipFill>
        <p:spPr>
          <a:xfrm>
            <a:off x="4399668" y="4234659"/>
            <a:ext cx="2755327" cy="2004468"/>
          </a:xfrm>
          <a:prstGeom prst="rect">
            <a:avLst/>
          </a:prstGeom>
        </p:spPr>
      </p:pic>
    </p:spTree>
    <p:extLst>
      <p:ext uri="{BB962C8B-B14F-4D97-AF65-F5344CB8AC3E}">
        <p14:creationId xmlns:p14="http://schemas.microsoft.com/office/powerpoint/2010/main" val="795190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3D59D-B698-EDF1-7939-AAA2A0C94799}"/>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EABFD57-2B9E-B3F2-B7FD-5FF1B505BC9A}"/>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27</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44DC2BF4-F4C3-1355-CBCA-6738CB453319}"/>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9D088F0D-CC91-2ECE-8CA5-58D688CCC86E}"/>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007EE899-141B-4B17-0FF5-0AC74CFB4225}"/>
              </a:ext>
            </a:extLst>
          </p:cNvPr>
          <p:cNvSpPr txBox="1">
            <a:spLocks/>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1x TRANSFORMER EA 74 TONS</a:t>
            </a:r>
          </a:p>
        </p:txBody>
      </p:sp>
      <p:sp>
        <p:nvSpPr>
          <p:cNvPr id="2" name="object 6">
            <a:extLst>
              <a:ext uri="{FF2B5EF4-FFF2-40B4-BE49-F238E27FC236}">
                <a16:creationId xmlns:a16="http://schemas.microsoft.com/office/drawing/2014/main" id="{A0294761-EA30-5535-A291-BFEA67C7FE0B}"/>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016D9E46-F002-CB04-18DE-84CAE6BFA206}"/>
              </a:ext>
            </a:extLst>
          </p:cNvPr>
          <p:cNvSpPr txBox="1">
            <a:spLocks/>
          </p:cNvSpPr>
          <p:nvPr/>
        </p:nvSpPr>
        <p:spPr>
          <a:xfrm>
            <a:off x="1338033" y="2629736"/>
            <a:ext cx="5321559"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Order from Phu My 3 BOT Co. Ltd to transport a broken transformer from Phu My site foundation to </a:t>
            </a:r>
            <a:r>
              <a:rPr lang="en-US" sz="1200" kern="0" dirty="0" err="1">
                <a:solidFill>
                  <a:srgbClr val="1D1D1B"/>
                </a:solidFill>
                <a:latin typeface="Gotham" pitchFamily="2" charset="0"/>
                <a:cs typeface="Gotham" pitchFamily="2" charset="0"/>
              </a:rPr>
              <a:t>Quingdao</a:t>
            </a:r>
            <a:r>
              <a:rPr lang="en-US" sz="1200" kern="0" dirty="0">
                <a:solidFill>
                  <a:srgbClr val="1D1D1B"/>
                </a:solidFill>
                <a:latin typeface="Gotham" pitchFamily="2" charset="0"/>
                <a:cs typeface="Gotham" pitchFamily="2" charset="0"/>
              </a:rPr>
              <a:t> port for a repairing job at Siemens China workshop.</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arranged pre-carriage ex site foundation and barging alongside ocean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As well as part chartered a heavy lift vessel shipping the 202MT </a:t>
            </a:r>
            <a:r>
              <a:rPr lang="en-US" sz="1200" kern="0" dirty="0" err="1">
                <a:solidFill>
                  <a:srgbClr val="1D1D1B"/>
                </a:solidFill>
                <a:latin typeface="Gotham" pitchFamily="2" charset="0"/>
                <a:cs typeface="Gotham" pitchFamily="2" charset="0"/>
              </a:rPr>
              <a:t>Trafo</a:t>
            </a:r>
            <a:r>
              <a:rPr lang="en-US" sz="1200" kern="0" dirty="0">
                <a:solidFill>
                  <a:srgbClr val="1D1D1B"/>
                </a:solidFill>
                <a:latin typeface="Gotham" pitchFamily="2" charset="0"/>
                <a:cs typeface="Gotham" pitchFamily="2" charset="0"/>
              </a:rPr>
              <a:t> from HCMC port to </a:t>
            </a:r>
            <a:r>
              <a:rPr lang="en-US" sz="1200" kern="0" dirty="0" err="1">
                <a:solidFill>
                  <a:srgbClr val="1D1D1B"/>
                </a:solidFill>
                <a:latin typeface="Gotham" pitchFamily="2" charset="0"/>
                <a:cs typeface="Gotham" pitchFamily="2" charset="0"/>
              </a:rPr>
              <a:t>Quingdao</a:t>
            </a:r>
            <a:r>
              <a:rPr lang="en-US" sz="1200" kern="0" dirty="0">
                <a:solidFill>
                  <a:srgbClr val="1D1D1B"/>
                </a:solidFill>
                <a:latin typeface="Gotham" pitchFamily="2" charset="0"/>
                <a:cs typeface="Gotham" pitchFamily="2" charset="0"/>
              </a:rPr>
              <a:t>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Return transport including vessel chartering back to Vietnam had been arranged by FLS as well.</a:t>
            </a:r>
          </a:p>
        </p:txBody>
      </p:sp>
      <p:sp>
        <p:nvSpPr>
          <p:cNvPr id="7" name="object 5">
            <a:extLst>
              <a:ext uri="{FF2B5EF4-FFF2-40B4-BE49-F238E27FC236}">
                <a16:creationId xmlns:a16="http://schemas.microsoft.com/office/drawing/2014/main" id="{EE7890D5-EFF7-5759-5D4E-025C53B02C56}"/>
              </a:ext>
            </a:extLst>
          </p:cNvPr>
          <p:cNvSpPr txBox="1">
            <a:spLocks noGrp="1" noRot="1" noMove="1" noResize="1" noEditPoints="1" noAdjustHandles="1" noChangeArrowheads="1" noChangeShapeType="1"/>
          </p:cNvSpPr>
          <p:nvPr/>
        </p:nvSpPr>
        <p:spPr>
          <a:xfrm>
            <a:off x="661337" y="1179261"/>
            <a:ext cx="6524467"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9.50 x 3.20 x 4.65 M, 74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Phu My / HCMC </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Qingdao</a:t>
            </a:r>
            <a:endParaRPr lang="en-GB" sz="1200" dirty="0">
              <a:latin typeface="Gotham" pitchFamily="50" charset="0"/>
              <a:cs typeface="Gotham" pitchFamily="50" charset="0"/>
            </a:endParaRPr>
          </a:p>
        </p:txBody>
      </p:sp>
      <p:pic>
        <p:nvPicPr>
          <p:cNvPr id="36" name="object 7">
            <a:extLst>
              <a:ext uri="{FF2B5EF4-FFF2-40B4-BE49-F238E27FC236}">
                <a16:creationId xmlns:a16="http://schemas.microsoft.com/office/drawing/2014/main" id="{E631E248-E91C-C9CE-1FB7-C716591016E4}"/>
              </a:ext>
            </a:extLst>
          </p:cNvPr>
          <p:cNvPicPr/>
          <p:nvPr/>
        </p:nvPicPr>
        <p:blipFill>
          <a:blip r:embed="rId2" cstate="print"/>
          <a:stretch>
            <a:fillRect/>
          </a:stretch>
        </p:blipFill>
        <p:spPr>
          <a:xfrm>
            <a:off x="6939774" y="1407458"/>
            <a:ext cx="2195907" cy="2454695"/>
          </a:xfrm>
          <a:prstGeom prst="rect">
            <a:avLst/>
          </a:prstGeom>
        </p:spPr>
      </p:pic>
      <p:pic>
        <p:nvPicPr>
          <p:cNvPr id="37" name="object 8">
            <a:extLst>
              <a:ext uri="{FF2B5EF4-FFF2-40B4-BE49-F238E27FC236}">
                <a16:creationId xmlns:a16="http://schemas.microsoft.com/office/drawing/2014/main" id="{DF91D5B1-BD65-222A-EFD1-3059A0CA51E8}"/>
              </a:ext>
            </a:extLst>
          </p:cNvPr>
          <p:cNvPicPr/>
          <p:nvPr/>
        </p:nvPicPr>
        <p:blipFill>
          <a:blip r:embed="rId3" cstate="print"/>
          <a:stretch>
            <a:fillRect/>
          </a:stretch>
        </p:blipFill>
        <p:spPr>
          <a:xfrm>
            <a:off x="9176057" y="1407458"/>
            <a:ext cx="2936396" cy="2454695"/>
          </a:xfrm>
          <a:prstGeom prst="rect">
            <a:avLst/>
          </a:prstGeom>
        </p:spPr>
      </p:pic>
      <p:grpSp>
        <p:nvGrpSpPr>
          <p:cNvPr id="38" name="object 9">
            <a:extLst>
              <a:ext uri="{FF2B5EF4-FFF2-40B4-BE49-F238E27FC236}">
                <a16:creationId xmlns:a16="http://schemas.microsoft.com/office/drawing/2014/main" id="{191FFD5F-55CD-C35E-42EC-2EA9199309FA}"/>
              </a:ext>
            </a:extLst>
          </p:cNvPr>
          <p:cNvGrpSpPr/>
          <p:nvPr/>
        </p:nvGrpSpPr>
        <p:grpSpPr>
          <a:xfrm>
            <a:off x="6944090" y="3955016"/>
            <a:ext cx="5168362" cy="1968877"/>
            <a:chOff x="5782189" y="3338856"/>
            <a:chExt cx="6202240" cy="2114034"/>
          </a:xfrm>
        </p:grpSpPr>
        <p:pic>
          <p:nvPicPr>
            <p:cNvPr id="39" name="object 10">
              <a:extLst>
                <a:ext uri="{FF2B5EF4-FFF2-40B4-BE49-F238E27FC236}">
                  <a16:creationId xmlns:a16="http://schemas.microsoft.com/office/drawing/2014/main" id="{BDE2FA6E-74AA-1BD8-D3EF-C83C24399489}"/>
                </a:ext>
              </a:extLst>
            </p:cNvPr>
            <p:cNvPicPr/>
            <p:nvPr/>
          </p:nvPicPr>
          <p:blipFill>
            <a:blip r:embed="rId4" cstate="print"/>
            <a:stretch>
              <a:fillRect/>
            </a:stretch>
          </p:blipFill>
          <p:spPr>
            <a:xfrm>
              <a:off x="5782189" y="3338856"/>
              <a:ext cx="3138485" cy="2114034"/>
            </a:xfrm>
            <a:prstGeom prst="rect">
              <a:avLst/>
            </a:prstGeom>
          </p:spPr>
        </p:pic>
        <p:pic>
          <p:nvPicPr>
            <p:cNvPr id="40" name="object 11">
              <a:extLst>
                <a:ext uri="{FF2B5EF4-FFF2-40B4-BE49-F238E27FC236}">
                  <a16:creationId xmlns:a16="http://schemas.microsoft.com/office/drawing/2014/main" id="{ABD1B700-8C32-2BDF-4719-FC868441B91D}"/>
                </a:ext>
              </a:extLst>
            </p:cNvPr>
            <p:cNvPicPr/>
            <p:nvPr/>
          </p:nvPicPr>
          <p:blipFill>
            <a:blip r:embed="rId5" cstate="print"/>
            <a:stretch>
              <a:fillRect/>
            </a:stretch>
          </p:blipFill>
          <p:spPr>
            <a:xfrm>
              <a:off x="8960311" y="3338856"/>
              <a:ext cx="3024118" cy="2114034"/>
            </a:xfrm>
            <a:prstGeom prst="rect">
              <a:avLst/>
            </a:prstGeom>
          </p:spPr>
        </p:pic>
      </p:grpSp>
    </p:spTree>
    <p:extLst>
      <p:ext uri="{BB962C8B-B14F-4D97-AF65-F5344CB8AC3E}">
        <p14:creationId xmlns:p14="http://schemas.microsoft.com/office/powerpoint/2010/main" val="4212469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A6164-8796-56E5-8347-A558734A294D}"/>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DB889D4D-B235-D1DE-3306-1F3EA2941B3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28</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7D529168-0BED-99D0-C446-935B6746B51D}"/>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46E79E86-A58D-E5E1-53B6-06AC27B66F3C}"/>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24E486AC-8140-ED60-E690-AB42EF322349}"/>
              </a:ext>
            </a:extLst>
          </p:cNvPr>
          <p:cNvSpPr txBox="1">
            <a:spLocks noGrp="1" noRot="1" noMove="1" noResize="1" noEditPoints="1" noAdjustHandles="1" noChangeArrowheads="1" noChangeShapeType="1"/>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350MT DOMESTIC TRANSPORT AND JACKING</a:t>
            </a:r>
          </a:p>
        </p:txBody>
      </p:sp>
      <p:sp>
        <p:nvSpPr>
          <p:cNvPr id="2" name="object 6">
            <a:extLst>
              <a:ext uri="{FF2B5EF4-FFF2-40B4-BE49-F238E27FC236}">
                <a16:creationId xmlns:a16="http://schemas.microsoft.com/office/drawing/2014/main" id="{4F6AC2B1-F096-556F-B5E6-5F13A6C1278A}"/>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CCF6E43E-F628-A73E-C772-804DC1BB2249}"/>
              </a:ext>
            </a:extLst>
          </p:cNvPr>
          <p:cNvSpPr txBox="1">
            <a:spLocks noGrp="1" noRot="1" noMove="1" noResize="1" noEditPoints="1" noAdjustHandles="1" noChangeArrowheads="1" noChangeShapeType="1"/>
          </p:cNvSpPr>
          <p:nvPr/>
        </p:nvSpPr>
        <p:spPr>
          <a:xfrm>
            <a:off x="1338033" y="2629736"/>
            <a:ext cx="5321559" cy="93358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Transportation from factory to job site for Toshiba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and skidding from trailer onto </a:t>
            </a:r>
            <a:r>
              <a:rPr lang="en-US" sz="1200" kern="0" dirty="0" err="1">
                <a:solidFill>
                  <a:srgbClr val="1D1D1B"/>
                </a:solidFill>
                <a:latin typeface="Gotham" pitchFamily="2" charset="0"/>
                <a:cs typeface="Gotham" pitchFamily="2" charset="0"/>
              </a:rPr>
              <a:t>trafo</a:t>
            </a:r>
            <a:r>
              <a:rPr lang="en-US" sz="1200" kern="0" dirty="0">
                <a:solidFill>
                  <a:srgbClr val="1D1D1B"/>
                </a:solidFill>
                <a:latin typeface="Gotham" pitchFamily="2" charset="0"/>
                <a:cs typeface="Gotham" pitchFamily="2" charset="0"/>
              </a:rPr>
              <a:t> foundation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down onto foundation including alignment under the supervision by a FLS Project Manager</a:t>
            </a:r>
          </a:p>
        </p:txBody>
      </p:sp>
      <p:sp>
        <p:nvSpPr>
          <p:cNvPr id="7" name="object 5">
            <a:extLst>
              <a:ext uri="{FF2B5EF4-FFF2-40B4-BE49-F238E27FC236}">
                <a16:creationId xmlns:a16="http://schemas.microsoft.com/office/drawing/2014/main" id="{233A0681-43C6-2AE3-97BE-47F9E7CF5969}"/>
              </a:ext>
            </a:extLst>
          </p:cNvPr>
          <p:cNvSpPr txBox="1">
            <a:spLocks noGrp="1" noRot="1" noMove="1" noResize="1" noEditPoints="1" noAdjustHandles="1" noChangeArrowheads="1" noChangeShapeType="1"/>
          </p:cNvSpPr>
          <p:nvPr/>
        </p:nvSpPr>
        <p:spPr>
          <a:xfrm>
            <a:off x="661337" y="1179261"/>
            <a:ext cx="6524467"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350 MT heavy, 1 package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China</a:t>
            </a:r>
            <a:endParaRPr lang="en-GB" sz="1200" dirty="0">
              <a:latin typeface="Gotham" pitchFamily="50" charset="0"/>
              <a:cs typeface="Gotham" pitchFamily="50" charset="0"/>
            </a:endParaRPr>
          </a:p>
        </p:txBody>
      </p:sp>
      <p:pic>
        <p:nvPicPr>
          <p:cNvPr id="11" name="object 7">
            <a:extLst>
              <a:ext uri="{FF2B5EF4-FFF2-40B4-BE49-F238E27FC236}">
                <a16:creationId xmlns:a16="http://schemas.microsoft.com/office/drawing/2014/main" id="{593C95F9-D315-6E85-29E9-F1320F971FB8}"/>
              </a:ext>
            </a:extLst>
          </p:cNvPr>
          <p:cNvPicPr>
            <a:picLocks noGrp="1" noRot="1" noMove="1" noResize="1" noEditPoints="1" noAdjustHandles="1" noChangeArrowheads="1" noChangeShapeType="1" noCrop="1"/>
          </p:cNvPicPr>
          <p:nvPr/>
        </p:nvPicPr>
        <p:blipFill>
          <a:blip r:embed="rId2" cstate="print"/>
          <a:srcRect t="1374" b="-1"/>
          <a:stretch/>
        </p:blipFill>
        <p:spPr>
          <a:xfrm>
            <a:off x="6482119" y="1650190"/>
            <a:ext cx="3051185" cy="2546290"/>
          </a:xfrm>
          <a:prstGeom prst="rect">
            <a:avLst/>
          </a:prstGeom>
        </p:spPr>
      </p:pic>
      <p:pic>
        <p:nvPicPr>
          <p:cNvPr id="12" name="object 8">
            <a:extLst>
              <a:ext uri="{FF2B5EF4-FFF2-40B4-BE49-F238E27FC236}">
                <a16:creationId xmlns:a16="http://schemas.microsoft.com/office/drawing/2014/main" id="{99562624-563E-70EE-F11D-C6883E14E70D}"/>
              </a:ext>
            </a:extLst>
          </p:cNvPr>
          <p:cNvPicPr>
            <a:picLocks noGrp="1" noRot="1" noMove="1" noResize="1" noEditPoints="1" noAdjustHandles="1" noChangeArrowheads="1" noChangeShapeType="1" noCrop="1"/>
          </p:cNvPicPr>
          <p:nvPr/>
        </p:nvPicPr>
        <p:blipFill>
          <a:blip r:embed="rId3" cstate="print"/>
          <a:stretch>
            <a:fillRect/>
          </a:stretch>
        </p:blipFill>
        <p:spPr>
          <a:xfrm>
            <a:off x="9598996" y="1654740"/>
            <a:ext cx="2503026" cy="2546289"/>
          </a:xfrm>
          <a:prstGeom prst="rect">
            <a:avLst/>
          </a:prstGeom>
        </p:spPr>
      </p:pic>
      <p:pic>
        <p:nvPicPr>
          <p:cNvPr id="13" name="object 9">
            <a:extLst>
              <a:ext uri="{FF2B5EF4-FFF2-40B4-BE49-F238E27FC236}">
                <a16:creationId xmlns:a16="http://schemas.microsoft.com/office/drawing/2014/main" id="{CAD6D2AF-F99A-2F06-D570-0BBE288AC7F4}"/>
              </a:ext>
            </a:extLst>
          </p:cNvPr>
          <p:cNvPicPr>
            <a:picLocks noGrp="1" noRot="1" noMove="1" noResize="1" noEditPoints="1" noAdjustHandles="1" noChangeArrowheads="1" noChangeShapeType="1" noCrop="1"/>
          </p:cNvPicPr>
          <p:nvPr/>
        </p:nvPicPr>
        <p:blipFill>
          <a:blip r:embed="rId4" cstate="print"/>
          <a:stretch>
            <a:fillRect/>
          </a:stretch>
        </p:blipFill>
        <p:spPr>
          <a:xfrm>
            <a:off x="6482119" y="4301533"/>
            <a:ext cx="1740425" cy="1858249"/>
          </a:xfrm>
          <a:prstGeom prst="rect">
            <a:avLst/>
          </a:prstGeom>
        </p:spPr>
      </p:pic>
      <p:pic>
        <p:nvPicPr>
          <p:cNvPr id="14" name="object 10">
            <a:extLst>
              <a:ext uri="{FF2B5EF4-FFF2-40B4-BE49-F238E27FC236}">
                <a16:creationId xmlns:a16="http://schemas.microsoft.com/office/drawing/2014/main" id="{4ED1CCE1-7DB3-399B-F9EF-7EDD0DA81CF0}"/>
              </a:ext>
            </a:extLst>
          </p:cNvPr>
          <p:cNvPicPr>
            <a:picLocks noGrp="1" noRot="1" noMove="1" noResize="1" noEditPoints="1" noAdjustHandles="1" noChangeArrowheads="1" noChangeShapeType="1" noCrop="1"/>
          </p:cNvPicPr>
          <p:nvPr/>
        </p:nvPicPr>
        <p:blipFill>
          <a:blip r:embed="rId5" cstate="print"/>
          <a:stretch>
            <a:fillRect/>
          </a:stretch>
        </p:blipFill>
        <p:spPr>
          <a:xfrm>
            <a:off x="8276574" y="4294445"/>
            <a:ext cx="3825448" cy="1858249"/>
          </a:xfrm>
          <a:prstGeom prst="rect">
            <a:avLst/>
          </a:prstGeom>
        </p:spPr>
      </p:pic>
    </p:spTree>
    <p:extLst>
      <p:ext uri="{BB962C8B-B14F-4D97-AF65-F5344CB8AC3E}">
        <p14:creationId xmlns:p14="http://schemas.microsoft.com/office/powerpoint/2010/main" val="3171009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9D758-1CB3-CF1F-689F-FC97D5568992}"/>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4799AA4-308F-499D-1EBB-4A24608D3DB9}"/>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29</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5B3BB203-C036-C393-94C7-4A1A9DAC0DA4}"/>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0EDF4232-FA54-6A64-2172-A2B36BAE8362}"/>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EE7D34C9-0A3B-980D-2E80-0D30D484B855}"/>
              </a:ext>
            </a:extLst>
          </p:cNvPr>
          <p:cNvSpPr txBox="1">
            <a:spLocks noGrp="1" noRot="1" noMove="1" noResize="1" noEditPoints="1" noAdjustHandles="1" noChangeArrowheads="1" noChangeShapeType="1"/>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354m3 , 173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pre-carriage and port handling</a:t>
            </a:r>
          </a:p>
        </p:txBody>
      </p:sp>
      <p:sp>
        <p:nvSpPr>
          <p:cNvPr id="2" name="object 6">
            <a:extLst>
              <a:ext uri="{FF2B5EF4-FFF2-40B4-BE49-F238E27FC236}">
                <a16:creationId xmlns:a16="http://schemas.microsoft.com/office/drawing/2014/main" id="{97683DBE-C7E5-B88C-3BE3-7CCCD43C4E43}"/>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DBF808EE-4390-EADD-11D2-E68CB90DCDDA}"/>
              </a:ext>
            </a:extLst>
          </p:cNvPr>
          <p:cNvSpPr txBox="1">
            <a:spLocks/>
          </p:cNvSpPr>
          <p:nvPr/>
        </p:nvSpPr>
        <p:spPr>
          <a:xfrm>
            <a:off x="1338035" y="2629736"/>
            <a:ext cx="3755136" cy="2500685"/>
          </a:xfrm>
          <a:prstGeom prst="rect">
            <a:avLst/>
          </a:prstGeom>
          <a:noFill/>
        </p:spPr>
        <p:txBody>
          <a:bodyPr wrap="square" rtlCol="0">
            <a:spAutoFit/>
          </a:bodyPr>
          <a:lstStyle/>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Pre-carriage from </a:t>
            </a:r>
            <a:r>
              <a:rPr lang="en-US" sz="1200" kern="0" dirty="0" err="1">
                <a:solidFill>
                  <a:sysClr val="windowText" lastClr="000000"/>
                </a:solidFill>
                <a:latin typeface="Gotham" pitchFamily="2" charset="0"/>
                <a:cs typeface="Gotham" pitchFamily="2" charset="0"/>
              </a:rPr>
              <a:t>Changzhu</a:t>
            </a:r>
            <a:r>
              <a:rPr lang="en-US" sz="1200" kern="0" dirty="0">
                <a:solidFill>
                  <a:sysClr val="windowText" lastClr="000000"/>
                </a:solidFill>
                <a:latin typeface="Gotham" pitchFamily="2" charset="0"/>
                <a:cs typeface="Gotham" pitchFamily="2" charset="0"/>
              </a:rPr>
              <a:t> factory and pre-carriage to Shanghai port </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Port handling and discharge to FAS</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Pre-carriage and port handling incl appropriate cargo stow arrangements. Cargo hold preparation for loading by FLS own stevedores </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Discharge and load  under supervision by FLS supervisor </a:t>
            </a:r>
          </a:p>
        </p:txBody>
      </p:sp>
      <p:sp>
        <p:nvSpPr>
          <p:cNvPr id="7" name="object 5">
            <a:extLst>
              <a:ext uri="{FF2B5EF4-FFF2-40B4-BE49-F238E27FC236}">
                <a16:creationId xmlns:a16="http://schemas.microsoft.com/office/drawing/2014/main" id="{55396045-18E3-CB49-7D7B-8CA7281D85B6}"/>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354 m3 ,173tons heavy 1x145tons</a:t>
            </a:r>
          </a:p>
          <a:p>
            <a:pPr marL="12700" lvl="0">
              <a:spcBef>
                <a:spcPts val="100"/>
              </a:spcBef>
              <a:defRPr/>
            </a:pPr>
            <a:r>
              <a:rPr lang="en-US" sz="1200" dirty="0">
                <a:latin typeface="Gotham" pitchFamily="50" charset="0"/>
                <a:cs typeface="Gotham" pitchFamily="50" charset="0"/>
              </a:rPr>
              <a:t>		 25 packages</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25 transformers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port, China</a:t>
            </a:r>
          </a:p>
          <a:p>
            <a:pPr marL="12700" lvl="0">
              <a:spcBef>
                <a:spcPts val="100"/>
              </a:spcBef>
              <a:defRPr/>
            </a:pPr>
            <a:r>
              <a:rPr lang="en-US" sz="1200" dirty="0">
                <a:solidFill>
                  <a:srgbClr val="0070C0"/>
                </a:solidFill>
                <a:latin typeface="Gotham Medium" pitchFamily="2" charset="0"/>
                <a:cs typeface="Gotham Medium" pitchFamily="2" charset="0"/>
              </a:rPr>
              <a:t>Destination:</a:t>
            </a:r>
            <a:r>
              <a:rPr lang="en-US" sz="1200" kern="0" dirty="0">
                <a:solidFill>
                  <a:srgbClr val="1D1D1B"/>
                </a:solidFill>
                <a:latin typeface="Gotham" pitchFamily="2" charset="0"/>
                <a:cs typeface="Gotham" pitchFamily="2" charset="0"/>
              </a:rPr>
              <a:t>	Hai Phong, VietNam</a:t>
            </a:r>
            <a:endParaRPr lang="en-GB" sz="1200" dirty="0">
              <a:latin typeface="Gotham" pitchFamily="50" charset="0"/>
              <a:cs typeface="Gotham" pitchFamily="50" charset="0"/>
            </a:endParaRPr>
          </a:p>
        </p:txBody>
      </p:sp>
      <p:pic>
        <p:nvPicPr>
          <p:cNvPr id="11" name="Picture 10">
            <a:extLst>
              <a:ext uri="{FF2B5EF4-FFF2-40B4-BE49-F238E27FC236}">
                <a16:creationId xmlns:a16="http://schemas.microsoft.com/office/drawing/2014/main" id="{D028ACBF-55A1-3AA1-7173-8B5013A3CA0B}"/>
              </a:ext>
            </a:extLst>
          </p:cNvPr>
          <p:cNvPicPr>
            <a:picLocks noChangeAspect="1"/>
          </p:cNvPicPr>
          <p:nvPr/>
        </p:nvPicPr>
        <p:blipFill>
          <a:blip r:embed="rId2"/>
          <a:stretch>
            <a:fillRect/>
          </a:stretch>
        </p:blipFill>
        <p:spPr>
          <a:xfrm>
            <a:off x="5326240" y="1142999"/>
            <a:ext cx="3469202" cy="2601902"/>
          </a:xfrm>
          <a:prstGeom prst="rect">
            <a:avLst/>
          </a:prstGeom>
        </p:spPr>
      </p:pic>
      <p:pic>
        <p:nvPicPr>
          <p:cNvPr id="12" name="Picture 11">
            <a:extLst>
              <a:ext uri="{FF2B5EF4-FFF2-40B4-BE49-F238E27FC236}">
                <a16:creationId xmlns:a16="http://schemas.microsoft.com/office/drawing/2014/main" id="{894F4BB4-7C02-54B9-D78B-A985D688F356}"/>
              </a:ext>
            </a:extLst>
          </p:cNvPr>
          <p:cNvPicPr>
            <a:picLocks noChangeAspect="1"/>
          </p:cNvPicPr>
          <p:nvPr/>
        </p:nvPicPr>
        <p:blipFill>
          <a:blip r:embed="rId3"/>
          <a:stretch>
            <a:fillRect/>
          </a:stretch>
        </p:blipFill>
        <p:spPr>
          <a:xfrm>
            <a:off x="8679846" y="1142999"/>
            <a:ext cx="3479844" cy="2601902"/>
          </a:xfrm>
          <a:prstGeom prst="rect">
            <a:avLst/>
          </a:prstGeom>
        </p:spPr>
      </p:pic>
      <p:pic>
        <p:nvPicPr>
          <p:cNvPr id="13" name="Picture 12">
            <a:extLst>
              <a:ext uri="{FF2B5EF4-FFF2-40B4-BE49-F238E27FC236}">
                <a16:creationId xmlns:a16="http://schemas.microsoft.com/office/drawing/2014/main" id="{D150A6FB-5A88-DC7B-8A44-044647877FFD}"/>
              </a:ext>
            </a:extLst>
          </p:cNvPr>
          <p:cNvPicPr>
            <a:picLocks noChangeAspect="1"/>
          </p:cNvPicPr>
          <p:nvPr/>
        </p:nvPicPr>
        <p:blipFill>
          <a:blip r:embed="rId4"/>
          <a:stretch>
            <a:fillRect/>
          </a:stretch>
        </p:blipFill>
        <p:spPr>
          <a:xfrm>
            <a:off x="7509516" y="3756935"/>
            <a:ext cx="2217414" cy="2403583"/>
          </a:xfrm>
          <a:prstGeom prst="rect">
            <a:avLst/>
          </a:prstGeom>
        </p:spPr>
      </p:pic>
      <p:pic>
        <p:nvPicPr>
          <p:cNvPr id="14" name="Picture 13">
            <a:extLst>
              <a:ext uri="{FF2B5EF4-FFF2-40B4-BE49-F238E27FC236}">
                <a16:creationId xmlns:a16="http://schemas.microsoft.com/office/drawing/2014/main" id="{940F1D34-0AD4-D861-8B04-780AA6B3B1EF}"/>
              </a:ext>
            </a:extLst>
          </p:cNvPr>
          <p:cNvPicPr>
            <a:picLocks noChangeAspect="1"/>
          </p:cNvPicPr>
          <p:nvPr/>
        </p:nvPicPr>
        <p:blipFill>
          <a:blip r:embed="rId5"/>
          <a:stretch>
            <a:fillRect/>
          </a:stretch>
        </p:blipFill>
        <p:spPr>
          <a:xfrm>
            <a:off x="9726930" y="3756935"/>
            <a:ext cx="2416346" cy="2383438"/>
          </a:xfrm>
          <a:prstGeom prst="rect">
            <a:avLst/>
          </a:prstGeom>
        </p:spPr>
      </p:pic>
      <p:pic>
        <p:nvPicPr>
          <p:cNvPr id="21" name="Picture 20">
            <a:extLst>
              <a:ext uri="{FF2B5EF4-FFF2-40B4-BE49-F238E27FC236}">
                <a16:creationId xmlns:a16="http://schemas.microsoft.com/office/drawing/2014/main" id="{97F7CF14-F0CB-C2D1-247B-47644D231E4B}"/>
              </a:ext>
            </a:extLst>
          </p:cNvPr>
          <p:cNvPicPr>
            <a:picLocks noChangeAspect="1"/>
          </p:cNvPicPr>
          <p:nvPr/>
        </p:nvPicPr>
        <p:blipFill>
          <a:blip r:embed="rId6"/>
          <a:stretch>
            <a:fillRect/>
          </a:stretch>
        </p:blipFill>
        <p:spPr>
          <a:xfrm>
            <a:off x="5461692" y="3756935"/>
            <a:ext cx="2060366" cy="2383438"/>
          </a:xfrm>
          <a:prstGeom prst="rect">
            <a:avLst/>
          </a:prstGeom>
        </p:spPr>
      </p:pic>
    </p:spTree>
    <p:extLst>
      <p:ext uri="{BB962C8B-B14F-4D97-AF65-F5344CB8AC3E}">
        <p14:creationId xmlns:p14="http://schemas.microsoft.com/office/powerpoint/2010/main" val="2672212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a:solidFill>
                  <a:srgbClr val="4AC470"/>
                </a:solidFill>
                <a:latin typeface="CONTHRAX HEAVY" panose="020B0907020201080204" pitchFamily="34" charset="0"/>
              </a:rPr>
              <a:t>OUR VISION:</a:t>
            </a:r>
            <a:endParaRPr lang="en-US" sz="1800" cap="all">
              <a:solidFill>
                <a:srgbClr val="4AC470"/>
              </a:solidFill>
              <a:latin typeface="Gotham Bold" panose="02000504050000020004" pitchFamily="2" charset="0"/>
            </a:endParaRPr>
          </a:p>
          <a:p>
            <a:pPr algn="just">
              <a:lnSpc>
                <a:spcPct val="120000"/>
              </a:lnSpc>
              <a:spcBef>
                <a:spcPts val="1800"/>
              </a:spcBef>
            </a:pPr>
            <a:r>
              <a:rPr lang="en-US" sz="120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3051D-C763-F8E6-6217-CD87DDACB059}"/>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A41B99E-AE05-2AAC-C2B2-397A655395CA}"/>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30</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CB0AF51D-136B-DC73-5696-72B824845CC1}"/>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6155E526-D39A-5E9D-DA03-DD5264D8E8B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E35D227E-798B-80CD-0030-653A6B95D935}"/>
              </a:ext>
            </a:extLst>
          </p:cNvPr>
          <p:cNvSpPr txBox="1">
            <a:spLocks noGrp="1" noRot="1" noMove="1" noResize="1" noEditPoints="1" noAdjustHandles="1" noChangeArrowheads="1" noChangeShapeType="1"/>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TIRATHAI PUBLIC COMPANY LIMITED</a:t>
            </a:r>
          </a:p>
        </p:txBody>
      </p:sp>
      <p:sp>
        <p:nvSpPr>
          <p:cNvPr id="2" name="object 6">
            <a:extLst>
              <a:ext uri="{FF2B5EF4-FFF2-40B4-BE49-F238E27FC236}">
                <a16:creationId xmlns:a16="http://schemas.microsoft.com/office/drawing/2014/main" id="{F88DF6E9-5447-8DA1-613E-3BC67986D7D1}"/>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1F39D88B-5E45-0C42-67D2-727834CD1F48}"/>
              </a:ext>
            </a:extLst>
          </p:cNvPr>
          <p:cNvSpPr txBox="1">
            <a:spLocks noGrp="1" noRot="1" noMove="1" noResize="1" noEditPoints="1" noAdjustHandles="1" noChangeArrowheads="1" noChangeShapeType="1"/>
          </p:cNvSpPr>
          <p:nvPr/>
        </p:nvSpPr>
        <p:spPr>
          <a:xfrm>
            <a:off x="1338034" y="2629736"/>
            <a:ext cx="5048193" cy="1890261"/>
          </a:xfrm>
          <a:prstGeom prst="rect">
            <a:avLst/>
          </a:prstGeom>
          <a:noFill/>
        </p:spPr>
        <p:txBody>
          <a:bodyPr wrap="square" rtlCol="0">
            <a:spAutoFit/>
          </a:bodyPr>
          <a:lstStyle/>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Lashing securing on flat racks and </a:t>
            </a:r>
            <a:r>
              <a:rPr lang="en-US" sz="1200" kern="0" dirty="0" err="1">
                <a:solidFill>
                  <a:sysClr val="windowText" lastClr="000000"/>
                </a:solidFill>
                <a:latin typeface="Gotham" pitchFamily="2" charset="0"/>
                <a:cs typeface="Gotham" pitchFamily="2" charset="0"/>
              </a:rPr>
              <a:t>lowbeds</a:t>
            </a:r>
            <a:endParaRPr lang="en-US" sz="1200" kern="0" dirty="0">
              <a:solidFill>
                <a:sysClr val="windowText" lastClr="000000"/>
              </a:solidFill>
              <a:cs typeface="Gotham" pitchFamily="2" charset="0"/>
            </a:endParaRP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Transport on lowbed trailer</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Offloading from flat racks via mobile crane</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Position to place of rest / offloading and positioning in the power house</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Reading shock recorders</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Site supervision with our experienced FLS Project Manager</a:t>
            </a:r>
            <a:endParaRPr lang="en-US" sz="1200" kern="0" dirty="0">
              <a:solidFill>
                <a:sysClr val="windowText" lastClr="000000"/>
              </a:solidFill>
              <a:cs typeface="Gotham" pitchFamily="2" charset="0"/>
            </a:endParaRPr>
          </a:p>
        </p:txBody>
      </p:sp>
      <p:sp>
        <p:nvSpPr>
          <p:cNvPr id="7" name="object 5">
            <a:extLst>
              <a:ext uri="{FF2B5EF4-FFF2-40B4-BE49-F238E27FC236}">
                <a16:creationId xmlns:a16="http://schemas.microsoft.com/office/drawing/2014/main" id="{B630C440-E152-E65C-3F5D-40FF68597679}"/>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Each between 18 – 25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25 transformers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Trucking from </a:t>
            </a:r>
            <a:r>
              <a:rPr lang="en-US" sz="1200" dirty="0" err="1">
                <a:latin typeface="Gotham" pitchFamily="50" charset="0"/>
                <a:cs typeface="Gotham" pitchFamily="50" charset="0"/>
              </a:rPr>
              <a:t>Tirathai</a:t>
            </a:r>
            <a:r>
              <a:rPr lang="en-US" sz="1200" dirty="0">
                <a:latin typeface="Gotham" pitchFamily="50" charset="0"/>
                <a:cs typeface="Gotham" pitchFamily="50" charset="0"/>
              </a:rPr>
              <a:t> Public Company Limited </a:t>
            </a:r>
          </a:p>
          <a:p>
            <a:pPr marL="12700" lvl="0">
              <a:spcBef>
                <a:spcPts val="100"/>
              </a:spcBef>
              <a:defRPr/>
            </a:pPr>
            <a:r>
              <a:rPr lang="en-US" sz="1200" kern="0" dirty="0">
                <a:solidFill>
                  <a:srgbClr val="1D1D1B"/>
                </a:solidFill>
                <a:latin typeface="Gotham" pitchFamily="2" charset="0"/>
                <a:cs typeface="Gotham" pitchFamily="2" charset="0"/>
              </a:rPr>
              <a:t>		 located in Bang Poo Industrial Estate</a:t>
            </a:r>
          </a:p>
          <a:p>
            <a:pPr marL="12700" lvl="0">
              <a:spcBef>
                <a:spcPts val="100"/>
              </a:spcBef>
              <a:defRPr/>
            </a:pPr>
            <a:r>
              <a:rPr lang="en-US" sz="1200" dirty="0">
                <a:solidFill>
                  <a:srgbClr val="0070C0"/>
                </a:solidFill>
                <a:latin typeface="Gotham Medium" pitchFamily="2" charset="0"/>
                <a:cs typeface="Gotham Medium" pitchFamily="2" charset="0"/>
              </a:rPr>
              <a:t>Destination:</a:t>
            </a:r>
            <a:r>
              <a:rPr lang="en-US" sz="1200" kern="0" dirty="0">
                <a:solidFill>
                  <a:srgbClr val="1D1D1B"/>
                </a:solidFill>
                <a:latin typeface="Gotham" pitchFamily="2" charset="0"/>
                <a:cs typeface="Gotham" pitchFamily="2" charset="0"/>
              </a:rPr>
              <a:t>	 </a:t>
            </a:r>
            <a:r>
              <a:rPr lang="en-US" sz="1200" kern="0" dirty="0" err="1">
                <a:solidFill>
                  <a:srgbClr val="1D1D1B"/>
                </a:solidFill>
                <a:latin typeface="Gotham" pitchFamily="2" charset="0"/>
                <a:cs typeface="Gotham" pitchFamily="2" charset="0"/>
              </a:rPr>
              <a:t>Natureworks</a:t>
            </a:r>
            <a:r>
              <a:rPr lang="en-US" sz="1200" kern="0" dirty="0">
                <a:solidFill>
                  <a:srgbClr val="1D1D1B"/>
                </a:solidFill>
                <a:latin typeface="Gotham" pitchFamily="2" charset="0"/>
                <a:cs typeface="Gotham" pitchFamily="2" charset="0"/>
              </a:rPr>
              <a:t> site at </a:t>
            </a:r>
            <a:r>
              <a:rPr lang="en-US" sz="1200" kern="0" dirty="0" err="1">
                <a:solidFill>
                  <a:srgbClr val="1D1D1B"/>
                </a:solidFill>
                <a:latin typeface="Gotham" pitchFamily="2" charset="0"/>
                <a:cs typeface="Gotham" pitchFamily="2" charset="0"/>
              </a:rPr>
              <a:t>Nakornsawan</a:t>
            </a:r>
            <a:endParaRPr lang="en-GB" sz="1200" dirty="0">
              <a:latin typeface="Gotham" pitchFamily="50" charset="0"/>
              <a:cs typeface="Gotham" pitchFamily="50" charset="0"/>
            </a:endParaRPr>
          </a:p>
        </p:txBody>
      </p:sp>
      <p:grpSp>
        <p:nvGrpSpPr>
          <p:cNvPr id="5" name="object 8">
            <a:extLst>
              <a:ext uri="{FF2B5EF4-FFF2-40B4-BE49-F238E27FC236}">
                <a16:creationId xmlns:a16="http://schemas.microsoft.com/office/drawing/2014/main" id="{F8B024AD-F1C3-68B0-6A3B-3AECD2BCC7F5}"/>
              </a:ext>
            </a:extLst>
          </p:cNvPr>
          <p:cNvGrpSpPr>
            <a:grpSpLocks noGrp="1" noUngrp="1" noRot="1" noMove="1" noResize="1"/>
          </p:cNvGrpSpPr>
          <p:nvPr/>
        </p:nvGrpSpPr>
        <p:grpSpPr>
          <a:xfrm>
            <a:off x="5202588" y="4596772"/>
            <a:ext cx="6894435" cy="1704316"/>
            <a:chOff x="5159347" y="817510"/>
            <a:chExt cx="6894435" cy="1704316"/>
          </a:xfrm>
        </p:grpSpPr>
        <p:pic>
          <p:nvPicPr>
            <p:cNvPr id="6" name="object 9">
              <a:extLst>
                <a:ext uri="{FF2B5EF4-FFF2-40B4-BE49-F238E27FC236}">
                  <a16:creationId xmlns:a16="http://schemas.microsoft.com/office/drawing/2014/main" id="{42354AF5-5D05-675A-0FA8-A2057A3241C2}"/>
                </a:ext>
              </a:extLst>
            </p:cNvPr>
            <p:cNvPicPr>
              <a:picLocks noGrp="1" noRot="1" noMove="1" noResize="1" noEditPoints="1" noAdjustHandles="1" noChangeArrowheads="1" noChangeShapeType="1" noCrop="1"/>
            </p:cNvPicPr>
            <p:nvPr/>
          </p:nvPicPr>
          <p:blipFill>
            <a:blip r:embed="rId2" cstate="print"/>
            <a:stretch>
              <a:fillRect/>
            </a:stretch>
          </p:blipFill>
          <p:spPr>
            <a:xfrm>
              <a:off x="9806393" y="819794"/>
              <a:ext cx="2247389" cy="1684780"/>
            </a:xfrm>
            <a:prstGeom prst="rect">
              <a:avLst/>
            </a:prstGeom>
          </p:spPr>
        </p:pic>
        <p:pic>
          <p:nvPicPr>
            <p:cNvPr id="8" name="object 10">
              <a:extLst>
                <a:ext uri="{FF2B5EF4-FFF2-40B4-BE49-F238E27FC236}">
                  <a16:creationId xmlns:a16="http://schemas.microsoft.com/office/drawing/2014/main" id="{E545875D-F22F-E92F-28A6-936D4B973CBF}"/>
                </a:ext>
              </a:extLst>
            </p:cNvPr>
            <p:cNvPicPr>
              <a:picLocks noGrp="1" noRot="1" noMove="1" noResize="1" noEditPoints="1" noAdjustHandles="1" noChangeArrowheads="1" noChangeShapeType="1" noCrop="1"/>
            </p:cNvPicPr>
            <p:nvPr/>
          </p:nvPicPr>
          <p:blipFill>
            <a:blip r:embed="rId3" cstate="print"/>
            <a:stretch>
              <a:fillRect/>
            </a:stretch>
          </p:blipFill>
          <p:spPr>
            <a:xfrm>
              <a:off x="7482870" y="817510"/>
              <a:ext cx="2247389" cy="1687064"/>
            </a:xfrm>
            <a:prstGeom prst="rect">
              <a:avLst/>
            </a:prstGeom>
          </p:spPr>
        </p:pic>
        <p:pic>
          <p:nvPicPr>
            <p:cNvPr id="9" name="object 11">
              <a:extLst>
                <a:ext uri="{FF2B5EF4-FFF2-40B4-BE49-F238E27FC236}">
                  <a16:creationId xmlns:a16="http://schemas.microsoft.com/office/drawing/2014/main" id="{F35E1C25-1546-7AF7-DDBB-BDA5E6B4482F}"/>
                </a:ext>
              </a:extLst>
            </p:cNvPr>
            <p:cNvPicPr>
              <a:picLocks noGrp="1" noRot="1" noMove="1" noResize="1" noEditPoints="1" noAdjustHandles="1" noChangeArrowheads="1" noChangeShapeType="1" noCrop="1"/>
            </p:cNvPicPr>
            <p:nvPr/>
          </p:nvPicPr>
          <p:blipFill>
            <a:blip r:embed="rId4" cstate="print"/>
            <a:stretch>
              <a:fillRect/>
            </a:stretch>
          </p:blipFill>
          <p:spPr>
            <a:xfrm>
              <a:off x="5159347" y="834761"/>
              <a:ext cx="2247389" cy="1687065"/>
            </a:xfrm>
            <a:prstGeom prst="rect">
              <a:avLst/>
            </a:prstGeom>
          </p:spPr>
        </p:pic>
      </p:grpSp>
      <p:grpSp>
        <p:nvGrpSpPr>
          <p:cNvPr id="15" name="object 12">
            <a:extLst>
              <a:ext uri="{FF2B5EF4-FFF2-40B4-BE49-F238E27FC236}">
                <a16:creationId xmlns:a16="http://schemas.microsoft.com/office/drawing/2014/main" id="{AB5F7E70-64DA-4869-1532-D4FEB6906A6A}"/>
              </a:ext>
            </a:extLst>
          </p:cNvPr>
          <p:cNvGrpSpPr>
            <a:grpSpLocks noGrp="1" noUngrp="1" noRot="1" noMove="1" noResize="1"/>
          </p:cNvGrpSpPr>
          <p:nvPr/>
        </p:nvGrpSpPr>
        <p:grpSpPr>
          <a:xfrm>
            <a:off x="2879065" y="1479803"/>
            <a:ext cx="9217958" cy="4821285"/>
            <a:chOff x="2714597" y="1389401"/>
            <a:chExt cx="9217958" cy="4821285"/>
          </a:xfrm>
        </p:grpSpPr>
        <p:pic>
          <p:nvPicPr>
            <p:cNvPr id="16" name="object 13">
              <a:extLst>
                <a:ext uri="{FF2B5EF4-FFF2-40B4-BE49-F238E27FC236}">
                  <a16:creationId xmlns:a16="http://schemas.microsoft.com/office/drawing/2014/main" id="{67CFDAFF-092F-F189-C49C-45F0557C0769}"/>
                </a:ext>
              </a:extLst>
            </p:cNvPr>
            <p:cNvPicPr>
              <a:picLocks noGrp="1" noRot="1" noMove="1" noResize="1" noEditPoints="1" noAdjustHandles="1" noChangeArrowheads="1" noChangeShapeType="1" noCrop="1"/>
            </p:cNvPicPr>
            <p:nvPr/>
          </p:nvPicPr>
          <p:blipFill>
            <a:blip r:embed="rId5" cstate="print"/>
            <a:stretch>
              <a:fillRect/>
            </a:stretch>
          </p:blipFill>
          <p:spPr>
            <a:xfrm>
              <a:off x="2714597" y="4523621"/>
              <a:ext cx="2247389" cy="1687065"/>
            </a:xfrm>
            <a:prstGeom prst="rect">
              <a:avLst/>
            </a:prstGeom>
          </p:spPr>
        </p:pic>
        <p:pic>
          <p:nvPicPr>
            <p:cNvPr id="17" name="object 14">
              <a:extLst>
                <a:ext uri="{FF2B5EF4-FFF2-40B4-BE49-F238E27FC236}">
                  <a16:creationId xmlns:a16="http://schemas.microsoft.com/office/drawing/2014/main" id="{3E740989-28E2-1A42-647B-39BB254E179F}"/>
                </a:ext>
              </a:extLst>
            </p:cNvPr>
            <p:cNvPicPr>
              <a:picLocks noGrp="1" noRot="1" noMove="1" noResize="1" noEditPoints="1" noAdjustHandles="1" noChangeArrowheads="1" noChangeShapeType="1" noCrop="1"/>
            </p:cNvPicPr>
            <p:nvPr/>
          </p:nvPicPr>
          <p:blipFill>
            <a:blip r:embed="rId6" cstate="print"/>
            <a:stretch>
              <a:fillRect/>
            </a:stretch>
          </p:blipFill>
          <p:spPr>
            <a:xfrm>
              <a:off x="7957824" y="1389401"/>
              <a:ext cx="1946358" cy="1461086"/>
            </a:xfrm>
            <a:prstGeom prst="rect">
              <a:avLst/>
            </a:prstGeom>
          </p:spPr>
        </p:pic>
        <p:pic>
          <p:nvPicPr>
            <p:cNvPr id="18" name="object 15">
              <a:extLst>
                <a:ext uri="{FF2B5EF4-FFF2-40B4-BE49-F238E27FC236}">
                  <a16:creationId xmlns:a16="http://schemas.microsoft.com/office/drawing/2014/main" id="{A9D52CF8-E271-07B4-41BB-B1BF2B5DE77B}"/>
                </a:ext>
              </a:extLst>
            </p:cNvPr>
            <p:cNvPicPr>
              <a:picLocks noGrp="1" noRot="1" noMove="1" noResize="1" noEditPoints="1" noAdjustHandles="1" noChangeArrowheads="1" noChangeShapeType="1" noCrop="1"/>
            </p:cNvPicPr>
            <p:nvPr/>
          </p:nvPicPr>
          <p:blipFill>
            <a:blip r:embed="rId7" cstate="print"/>
            <a:stretch>
              <a:fillRect/>
            </a:stretch>
          </p:blipFill>
          <p:spPr>
            <a:xfrm>
              <a:off x="9986198" y="1389401"/>
              <a:ext cx="1946357" cy="1461086"/>
            </a:xfrm>
            <a:prstGeom prst="rect">
              <a:avLst/>
            </a:prstGeom>
          </p:spPr>
        </p:pic>
      </p:grpSp>
      <p:pic>
        <p:nvPicPr>
          <p:cNvPr id="19" name="object 16">
            <a:extLst>
              <a:ext uri="{FF2B5EF4-FFF2-40B4-BE49-F238E27FC236}">
                <a16:creationId xmlns:a16="http://schemas.microsoft.com/office/drawing/2014/main" id="{193A06E6-9EEE-B240-C4AB-5130A85748C6}"/>
              </a:ext>
            </a:extLst>
          </p:cNvPr>
          <p:cNvPicPr>
            <a:picLocks noGrp="1" noRot="1" noMove="1" noResize="1" noEditPoints="1" noAdjustHandles="1" noChangeArrowheads="1" noChangeShapeType="1" noCrop="1"/>
          </p:cNvPicPr>
          <p:nvPr/>
        </p:nvPicPr>
        <p:blipFill>
          <a:blip r:embed="rId8" cstate="print"/>
          <a:srcRect r="49898"/>
          <a:stretch/>
        </p:blipFill>
        <p:spPr>
          <a:xfrm>
            <a:off x="8122292" y="3026850"/>
            <a:ext cx="1946358" cy="1471725"/>
          </a:xfrm>
          <a:prstGeom prst="rect">
            <a:avLst/>
          </a:prstGeom>
        </p:spPr>
      </p:pic>
      <p:pic>
        <p:nvPicPr>
          <p:cNvPr id="20" name="object 16">
            <a:extLst>
              <a:ext uri="{FF2B5EF4-FFF2-40B4-BE49-F238E27FC236}">
                <a16:creationId xmlns:a16="http://schemas.microsoft.com/office/drawing/2014/main" id="{F506FD16-ADE3-B01B-B61C-0D28AEA7348E}"/>
              </a:ext>
            </a:extLst>
          </p:cNvPr>
          <p:cNvPicPr>
            <a:picLocks noGrp="1" noRot="1" noMove="1" noResize="1" noEditPoints="1" noAdjustHandles="1" noChangeArrowheads="1" noChangeShapeType="1" noCrop="1"/>
          </p:cNvPicPr>
          <p:nvPr/>
        </p:nvPicPr>
        <p:blipFill>
          <a:blip r:embed="rId8" cstate="print"/>
          <a:srcRect l="49898"/>
          <a:stretch/>
        </p:blipFill>
        <p:spPr>
          <a:xfrm>
            <a:off x="10150666" y="3026851"/>
            <a:ext cx="1946357" cy="1471725"/>
          </a:xfrm>
          <a:prstGeom prst="rect">
            <a:avLst/>
          </a:prstGeom>
        </p:spPr>
      </p:pic>
    </p:spTree>
    <p:extLst>
      <p:ext uri="{BB962C8B-B14F-4D97-AF65-F5344CB8AC3E}">
        <p14:creationId xmlns:p14="http://schemas.microsoft.com/office/powerpoint/2010/main" val="1653180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5591B-F458-184E-37AD-75745A65C4D8}"/>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E758740D-BB98-9914-D5C7-58325650CCF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31</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7DF4A6BF-D60E-B38F-685B-4AE54D72EAAE}"/>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0B8931E8-7BAF-CBD6-5350-60A23A8E2F4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E196922-6D7C-FEC9-F415-82B6F398D484}"/>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BATU HIJAU CCPP-1 PROJECT </a:t>
            </a:r>
          </a:p>
        </p:txBody>
      </p:sp>
      <p:sp>
        <p:nvSpPr>
          <p:cNvPr id="2" name="object 6">
            <a:extLst>
              <a:ext uri="{FF2B5EF4-FFF2-40B4-BE49-F238E27FC236}">
                <a16:creationId xmlns:a16="http://schemas.microsoft.com/office/drawing/2014/main" id="{FF7EB826-7B9C-0508-9A59-0669C0789A08}"/>
              </a:ext>
            </a:extLst>
          </p:cNvPr>
          <p:cNvSpPr txBox="1">
            <a:spLocks/>
          </p:cNvSpPr>
          <p:nvPr/>
        </p:nvSpPr>
        <p:spPr>
          <a:xfrm>
            <a:off x="661338" y="288736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B55C6ED-590A-B53B-3E40-A0456857F384}"/>
              </a:ext>
            </a:extLst>
          </p:cNvPr>
          <p:cNvSpPr txBox="1">
            <a:spLocks/>
          </p:cNvSpPr>
          <p:nvPr/>
        </p:nvSpPr>
        <p:spPr>
          <a:xfrm>
            <a:off x="1334992" y="2962355"/>
            <a:ext cx="4216947" cy="46166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from Ex Norrkoping, Hamburg &amp; </a:t>
            </a:r>
            <a:r>
              <a:rPr lang="en-US" sz="1200" kern="0" dirty="0" err="1">
                <a:solidFill>
                  <a:srgbClr val="1D1D1B"/>
                </a:solidFill>
                <a:latin typeface="Gotham" pitchFamily="2" charset="0"/>
                <a:cs typeface="Gotham" pitchFamily="2" charset="0"/>
              </a:rPr>
              <a:t>Haydarpasa</a:t>
            </a:r>
            <a:r>
              <a:rPr lang="en-US" sz="1200" kern="0" dirty="0">
                <a:solidFill>
                  <a:srgbClr val="1D1D1B"/>
                </a:solidFill>
                <a:latin typeface="Gotham" pitchFamily="2" charset="0"/>
                <a:cs typeface="Gotham" pitchFamily="2" charset="0"/>
              </a:rPr>
              <a:t> and discharge at Benete Bay</a:t>
            </a:r>
          </a:p>
        </p:txBody>
      </p:sp>
      <p:sp>
        <p:nvSpPr>
          <p:cNvPr id="7" name="object 5">
            <a:extLst>
              <a:ext uri="{FF2B5EF4-FFF2-40B4-BE49-F238E27FC236}">
                <a16:creationId xmlns:a16="http://schemas.microsoft.com/office/drawing/2014/main" id="{113256E9-3FA0-E12D-5E0C-294F40264EE4}"/>
              </a:ext>
            </a:extLst>
          </p:cNvPr>
          <p:cNvSpPr txBox="1">
            <a:spLocks/>
          </p:cNvSpPr>
          <p:nvPr/>
        </p:nvSpPr>
        <p:spPr>
          <a:xfrm>
            <a:off x="661338" y="1179261"/>
            <a:ext cx="5989628" cy="155427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US" sz="1200" dirty="0">
                <a:latin typeface="Gotham" pitchFamily="50" charset="0"/>
                <a:cs typeface="Gotham" pitchFamily="50" charset="0"/>
              </a:rPr>
              <a:t>BATU HIJAU CCPP-1 PROJECT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n w="50800"/>
                <a:solidFill>
                  <a:srgbClr val="1D1D1B"/>
                </a:solidFill>
                <a:latin typeface="Gotham" pitchFamily="2" charset="0"/>
                <a:cs typeface="Gotham" pitchFamily="2" charset="0"/>
              </a:rPr>
              <a:t>GAS TURBINE GENERATOR SYSTEM</a:t>
            </a:r>
          </a:p>
          <a:p>
            <a:pPr>
              <a:spcBef>
                <a:spcPts val="50"/>
              </a:spcBef>
              <a:buClrTx/>
              <a:tabLst>
                <a:tab pos="1371600" algn="l"/>
              </a:tabLst>
              <a:defRPr/>
            </a:pPr>
            <a:r>
              <a:rPr lang="en-GB" sz="1200" dirty="0">
                <a:solidFill>
                  <a:srgbClr val="0070C0"/>
                </a:solidFill>
                <a:latin typeface="Gotham Medium" pitchFamily="2" charset="0"/>
                <a:cs typeface="Gotham Medium" pitchFamily="2" charset="0"/>
              </a:rPr>
              <a:t>Volume: </a:t>
            </a:r>
            <a:r>
              <a:rPr lang="en-US" sz="1200" dirty="0">
                <a:ln w="50800"/>
                <a:solidFill>
                  <a:srgbClr val="1D1D1B"/>
                </a:solidFill>
                <a:latin typeface="Gotham" pitchFamily="2" charset="0"/>
                <a:cs typeface="Gotham" pitchFamily="2" charset="0"/>
              </a:rPr>
              <a:t>		EX NRK: 73 PKGS / 327,640.00 KGS / 1,447.836 CBM 		(Heaviest: 90MT)</a:t>
            </a:r>
          </a:p>
          <a:p>
            <a:pPr>
              <a:spcBef>
                <a:spcPts val="50"/>
              </a:spcBef>
              <a:buClrTx/>
              <a:tabLst>
                <a:tab pos="1371600" algn="l"/>
              </a:tabLst>
              <a:defRPr/>
            </a:pPr>
            <a:r>
              <a:rPr lang="en-US" sz="1200" dirty="0">
                <a:ln w="50800"/>
                <a:solidFill>
                  <a:srgbClr val="1D1D1B"/>
                </a:solidFill>
                <a:latin typeface="Gotham" pitchFamily="2" charset="0"/>
                <a:cs typeface="Gotham" pitchFamily="2" charset="0"/>
              </a:rPr>
              <a:t>		EX HAM: 80 PKGS / 370,092.76 KGS / 1,560.838 CBM 		(Heaviest: 86MT)</a:t>
            </a:r>
          </a:p>
          <a:p>
            <a:pPr>
              <a:spcBef>
                <a:spcPts val="50"/>
              </a:spcBef>
              <a:buClrTx/>
              <a:tabLst>
                <a:tab pos="1371600" algn="l"/>
              </a:tabLst>
              <a:defRPr/>
            </a:pPr>
            <a:r>
              <a:rPr lang="en-US" sz="1200" dirty="0">
                <a:ln w="50800"/>
                <a:solidFill>
                  <a:srgbClr val="1D1D1B"/>
                </a:solidFill>
                <a:latin typeface="Gotham" pitchFamily="2" charset="0"/>
                <a:cs typeface="Gotham" pitchFamily="2" charset="0"/>
              </a:rPr>
              <a:t>		EX HAY: 26 PKGS / 81,746.00 KGS / 1,139.633 CB</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Benete Bay</a:t>
            </a:r>
          </a:p>
        </p:txBody>
      </p:sp>
      <p:pic>
        <p:nvPicPr>
          <p:cNvPr id="8" name="Picture 7">
            <a:extLst>
              <a:ext uri="{FF2B5EF4-FFF2-40B4-BE49-F238E27FC236}">
                <a16:creationId xmlns:a16="http://schemas.microsoft.com/office/drawing/2014/main" id="{70917AD1-D1C7-0B62-3E37-1FB0DF651CB3}"/>
              </a:ext>
            </a:extLst>
          </p:cNvPr>
          <p:cNvPicPr>
            <a:picLocks noChangeAspect="1"/>
          </p:cNvPicPr>
          <p:nvPr/>
        </p:nvPicPr>
        <p:blipFill>
          <a:blip r:embed="rId2"/>
          <a:stretch>
            <a:fillRect/>
          </a:stretch>
        </p:blipFill>
        <p:spPr>
          <a:xfrm>
            <a:off x="2448194" y="3822876"/>
            <a:ext cx="1869865" cy="2400372"/>
          </a:xfrm>
          <a:prstGeom prst="rect">
            <a:avLst/>
          </a:prstGeom>
        </p:spPr>
      </p:pic>
      <p:pic>
        <p:nvPicPr>
          <p:cNvPr id="9" name="Picture 8">
            <a:extLst>
              <a:ext uri="{FF2B5EF4-FFF2-40B4-BE49-F238E27FC236}">
                <a16:creationId xmlns:a16="http://schemas.microsoft.com/office/drawing/2014/main" id="{A62F18D6-936E-C8C4-E431-659D86AF1EE1}"/>
              </a:ext>
            </a:extLst>
          </p:cNvPr>
          <p:cNvPicPr>
            <a:picLocks noChangeAspect="1"/>
          </p:cNvPicPr>
          <p:nvPr/>
        </p:nvPicPr>
        <p:blipFill rotWithShape="1">
          <a:blip r:embed="rId3"/>
          <a:srcRect r="1006" b="14507"/>
          <a:stretch/>
        </p:blipFill>
        <p:spPr>
          <a:xfrm>
            <a:off x="4369432" y="3822876"/>
            <a:ext cx="2515876" cy="971832"/>
          </a:xfrm>
          <a:prstGeom prst="rect">
            <a:avLst/>
          </a:prstGeom>
        </p:spPr>
      </p:pic>
      <p:pic>
        <p:nvPicPr>
          <p:cNvPr id="11" name="Picture 10">
            <a:extLst>
              <a:ext uri="{FF2B5EF4-FFF2-40B4-BE49-F238E27FC236}">
                <a16:creationId xmlns:a16="http://schemas.microsoft.com/office/drawing/2014/main" id="{2AC3C2DD-B9D3-3A0E-FB95-2AD8C7AEC8A4}"/>
              </a:ext>
            </a:extLst>
          </p:cNvPr>
          <p:cNvPicPr>
            <a:picLocks noChangeAspect="1"/>
          </p:cNvPicPr>
          <p:nvPr/>
        </p:nvPicPr>
        <p:blipFill rotWithShape="1">
          <a:blip r:embed="rId4"/>
          <a:srcRect t="2754" r="1006" b="1"/>
          <a:stretch/>
        </p:blipFill>
        <p:spPr>
          <a:xfrm>
            <a:off x="4369431" y="4866178"/>
            <a:ext cx="2515876" cy="1357070"/>
          </a:xfrm>
          <a:prstGeom prst="rect">
            <a:avLst/>
          </a:prstGeom>
        </p:spPr>
      </p:pic>
      <p:pic>
        <p:nvPicPr>
          <p:cNvPr id="13" name="Picture 12">
            <a:extLst>
              <a:ext uri="{FF2B5EF4-FFF2-40B4-BE49-F238E27FC236}">
                <a16:creationId xmlns:a16="http://schemas.microsoft.com/office/drawing/2014/main" id="{473E9D1F-061F-EFE6-7391-B436ADAFBC3A}"/>
              </a:ext>
            </a:extLst>
          </p:cNvPr>
          <p:cNvPicPr>
            <a:picLocks noChangeAspect="1"/>
          </p:cNvPicPr>
          <p:nvPr/>
        </p:nvPicPr>
        <p:blipFill rotWithShape="1">
          <a:blip r:embed="rId5"/>
          <a:srcRect l="8783" b="11703"/>
          <a:stretch/>
        </p:blipFill>
        <p:spPr>
          <a:xfrm>
            <a:off x="6918169" y="1459665"/>
            <a:ext cx="2468798" cy="1866787"/>
          </a:xfrm>
          <a:prstGeom prst="rect">
            <a:avLst/>
          </a:prstGeom>
        </p:spPr>
      </p:pic>
      <p:pic>
        <p:nvPicPr>
          <p:cNvPr id="17" name="Picture 16">
            <a:extLst>
              <a:ext uri="{FF2B5EF4-FFF2-40B4-BE49-F238E27FC236}">
                <a16:creationId xmlns:a16="http://schemas.microsoft.com/office/drawing/2014/main" id="{B410177C-677B-67ED-AC78-1D677558EE76}"/>
              </a:ext>
            </a:extLst>
          </p:cNvPr>
          <p:cNvPicPr>
            <a:picLocks noChangeAspect="1"/>
          </p:cNvPicPr>
          <p:nvPr/>
        </p:nvPicPr>
        <p:blipFill>
          <a:blip r:embed="rId6"/>
          <a:stretch>
            <a:fillRect/>
          </a:stretch>
        </p:blipFill>
        <p:spPr>
          <a:xfrm>
            <a:off x="9438339" y="1459665"/>
            <a:ext cx="2577942" cy="1866787"/>
          </a:xfrm>
          <a:prstGeom prst="rect">
            <a:avLst/>
          </a:prstGeom>
        </p:spPr>
      </p:pic>
      <p:pic>
        <p:nvPicPr>
          <p:cNvPr id="18" name="Picture 17">
            <a:extLst>
              <a:ext uri="{FF2B5EF4-FFF2-40B4-BE49-F238E27FC236}">
                <a16:creationId xmlns:a16="http://schemas.microsoft.com/office/drawing/2014/main" id="{4BB00655-B5DF-2C7F-0539-DEC0D1904DF5}"/>
              </a:ext>
            </a:extLst>
          </p:cNvPr>
          <p:cNvPicPr>
            <a:picLocks noChangeAspect="1"/>
          </p:cNvPicPr>
          <p:nvPr/>
        </p:nvPicPr>
        <p:blipFill>
          <a:blip r:embed="rId7"/>
          <a:stretch>
            <a:fillRect/>
          </a:stretch>
        </p:blipFill>
        <p:spPr>
          <a:xfrm>
            <a:off x="6936680" y="3387808"/>
            <a:ext cx="5079601" cy="2835440"/>
          </a:xfrm>
          <a:prstGeom prst="rect">
            <a:avLst/>
          </a:prstGeom>
        </p:spPr>
      </p:pic>
    </p:spTree>
    <p:extLst>
      <p:ext uri="{BB962C8B-B14F-4D97-AF65-F5344CB8AC3E}">
        <p14:creationId xmlns:p14="http://schemas.microsoft.com/office/powerpoint/2010/main" val="1287975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CEF6A-533B-D204-37B5-5B46AC015F2C}"/>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2EF80D1A-7EDA-5C34-74EB-A537CF109AA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32</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167EB2C9-1D0E-015D-22F7-723779853413}"/>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75AFEE14-E568-8FC4-2D6D-8F0659111B05}"/>
              </a:ext>
            </a:extLst>
          </p:cNvPr>
          <p:cNvSpPr txBox="1">
            <a:spLocks noGrp="1" noRot="1" noMove="1" noResize="1" noEditPoints="1" noAdjustHandles="1" noChangeArrowheads="1" noChangeShapeType="1"/>
          </p:cNvSpPr>
          <p:nvPr/>
        </p:nvSpPr>
        <p:spPr>
          <a:xfrm>
            <a:off x="661337" y="1179261"/>
            <a:ext cx="6275221"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SAHA COGEN &amp; EGCO COGEN</a:t>
            </a:r>
          </a:p>
          <a:p>
            <a:pPr marL="1270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Approx 5,700 CBM </a:t>
            </a: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Gas Turbine, Generator and Accessories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Mersin, Hamburg, Norrkoping</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Laem Chabang, Thailand</a:t>
            </a:r>
          </a:p>
        </p:txBody>
      </p:sp>
      <p:sp>
        <p:nvSpPr>
          <p:cNvPr id="27" name="Title 8">
            <a:extLst>
              <a:ext uri="{FF2B5EF4-FFF2-40B4-BE49-F238E27FC236}">
                <a16:creationId xmlns:a16="http://schemas.microsoft.com/office/drawing/2014/main" id="{11988146-5D79-2FB0-99D1-B234417B09A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D2B2E47F-3664-38C2-24B0-AC30AA72AE4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Saha </a:t>
            </a:r>
            <a:r>
              <a:rPr lang="en-US" sz="2200" cap="all" err="1">
                <a:solidFill>
                  <a:srgbClr val="3DB465"/>
                </a:solidFill>
                <a:latin typeface="Gotham Medium" pitchFamily="50" charset="0"/>
                <a:cs typeface="Gotham Medium" pitchFamily="50" charset="0"/>
              </a:rPr>
              <a:t>cogen</a:t>
            </a:r>
            <a:r>
              <a:rPr lang="en-US" sz="2200" cap="all">
                <a:solidFill>
                  <a:srgbClr val="3DB465"/>
                </a:solidFill>
                <a:latin typeface="Gotham Medium" pitchFamily="50" charset="0"/>
                <a:cs typeface="Gotham Medium" pitchFamily="50" charset="0"/>
              </a:rPr>
              <a:t> &amp; </a:t>
            </a:r>
            <a:r>
              <a:rPr lang="en-US" sz="2200" cap="all" err="1">
                <a:solidFill>
                  <a:srgbClr val="3DB465"/>
                </a:solidFill>
                <a:latin typeface="Gotham Medium" pitchFamily="50" charset="0"/>
                <a:cs typeface="Gotham Medium" pitchFamily="50" charset="0"/>
              </a:rPr>
              <a:t>egco</a:t>
            </a:r>
            <a:r>
              <a:rPr lang="en-US" sz="2200" cap="all">
                <a:solidFill>
                  <a:srgbClr val="3DB465"/>
                </a:solidFill>
                <a:latin typeface="Gotham Medium" pitchFamily="50" charset="0"/>
                <a:cs typeface="Gotham Medium" pitchFamily="50" charset="0"/>
              </a:rPr>
              <a:t> </a:t>
            </a:r>
            <a:r>
              <a:rPr lang="en-US" sz="2200" cap="all" err="1">
                <a:solidFill>
                  <a:srgbClr val="3DB465"/>
                </a:solidFill>
                <a:latin typeface="Gotham Medium" pitchFamily="50" charset="0"/>
                <a:cs typeface="Gotham Medium" pitchFamily="50" charset="0"/>
              </a:rPr>
              <a:t>cogen</a:t>
            </a:r>
            <a:endParaRPr lang="en-US" sz="2200" cap="all">
              <a:solidFill>
                <a:srgbClr val="3DB465"/>
              </a:solidFill>
              <a:latin typeface="Gotham Medium" pitchFamily="50" charset="0"/>
              <a:cs typeface="Gotham Medium" pitchFamily="50" charset="0"/>
            </a:endParaRPr>
          </a:p>
        </p:txBody>
      </p:sp>
      <p:sp>
        <p:nvSpPr>
          <p:cNvPr id="2" name="object 6">
            <a:extLst>
              <a:ext uri="{FF2B5EF4-FFF2-40B4-BE49-F238E27FC236}">
                <a16:creationId xmlns:a16="http://schemas.microsoft.com/office/drawing/2014/main" id="{C0C90C95-544D-F6BB-49FF-7E4FABC33001}"/>
              </a:ext>
            </a:extLst>
          </p:cNvPr>
          <p:cNvSpPr txBox="1">
            <a:spLocks noGrp="1" noRot="1" noMove="1" noResize="1" noEditPoints="1" noAdjustHandles="1" noChangeArrowheads="1" noChangeShapeType="1"/>
          </p:cNvSpPr>
          <p:nvPr/>
        </p:nvSpPr>
        <p:spPr>
          <a:xfrm>
            <a:off x="661337" y="27427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47C9053-90AA-5297-77AF-E20AA417E2A9}"/>
              </a:ext>
            </a:extLst>
          </p:cNvPr>
          <p:cNvSpPr txBox="1">
            <a:spLocks noGrp="1" noRot="1" noMove="1" noResize="1" noEditPoints="1" noAdjustHandles="1" noChangeArrowheads="1" noChangeShapeType="1"/>
          </p:cNvSpPr>
          <p:nvPr/>
        </p:nvSpPr>
        <p:spPr>
          <a:xfrm>
            <a:off x="1338032" y="2783075"/>
            <a:ext cx="3997827"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Booking vessel according to client’s requirement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Coordinating with shippers at origins for delivery cargo alongside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Coordinate with vessel agents and vessel owner, port Captain for proper loading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survey at Origins and Discharging supervision at destination</a:t>
            </a:r>
          </a:p>
        </p:txBody>
      </p:sp>
      <p:pic>
        <p:nvPicPr>
          <p:cNvPr id="5" name="Picture 4">
            <a:extLst>
              <a:ext uri="{FF2B5EF4-FFF2-40B4-BE49-F238E27FC236}">
                <a16:creationId xmlns:a16="http://schemas.microsoft.com/office/drawing/2014/main" id="{F26AD187-430F-2188-C5E3-A1D282944BDA}"/>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9462672" y="1347647"/>
            <a:ext cx="2617720" cy="2081353"/>
          </a:xfrm>
          <a:prstGeom prst="rect">
            <a:avLst/>
          </a:prstGeom>
        </p:spPr>
      </p:pic>
      <p:pic>
        <p:nvPicPr>
          <p:cNvPr id="6" name="Picture 5">
            <a:extLst>
              <a:ext uri="{FF2B5EF4-FFF2-40B4-BE49-F238E27FC236}">
                <a16:creationId xmlns:a16="http://schemas.microsoft.com/office/drawing/2014/main" id="{5616B030-843F-A3D8-2562-1B6C6B1568A5}"/>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6699829" y="1347647"/>
            <a:ext cx="2732311" cy="2081353"/>
          </a:xfrm>
          <a:prstGeom prst="rect">
            <a:avLst/>
          </a:prstGeom>
        </p:spPr>
      </p:pic>
      <p:pic>
        <p:nvPicPr>
          <p:cNvPr id="7" name="Picture 6">
            <a:extLst>
              <a:ext uri="{FF2B5EF4-FFF2-40B4-BE49-F238E27FC236}">
                <a16:creationId xmlns:a16="http://schemas.microsoft.com/office/drawing/2014/main" id="{E87EE73C-0BE3-ABC0-31A7-A9BC0C547317}"/>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6699829" y="3474552"/>
            <a:ext cx="2725976" cy="1839734"/>
          </a:xfrm>
          <a:prstGeom prst="rect">
            <a:avLst/>
          </a:prstGeom>
        </p:spPr>
      </p:pic>
      <p:pic>
        <p:nvPicPr>
          <p:cNvPr id="12" name="Picture 11">
            <a:extLst>
              <a:ext uri="{FF2B5EF4-FFF2-40B4-BE49-F238E27FC236}">
                <a16:creationId xmlns:a16="http://schemas.microsoft.com/office/drawing/2014/main" id="{0ADDD0A4-F41C-F6AE-C608-B483F3DD5C03}"/>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9462672" y="3462183"/>
            <a:ext cx="2617720" cy="1852103"/>
          </a:xfrm>
          <a:prstGeom prst="rect">
            <a:avLst/>
          </a:prstGeom>
        </p:spPr>
      </p:pic>
    </p:spTree>
    <p:extLst>
      <p:ext uri="{BB962C8B-B14F-4D97-AF65-F5344CB8AC3E}">
        <p14:creationId xmlns:p14="http://schemas.microsoft.com/office/powerpoint/2010/main" val="3226895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E934-2A2A-6FC5-77CE-BC739AC7809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76CF22-598D-2B30-16F9-A2D2BE1021BE}"/>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33</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876D13A6-C0F9-D49B-3271-CB9C242AB8BB}"/>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C9FA38C5-A976-9E72-3F8D-1AF1BA1C7825}"/>
              </a:ext>
            </a:extLst>
          </p:cNvPr>
          <p:cNvSpPr txBox="1">
            <a:spLocks noGrp="1" noRot="1" noMove="1" noResize="1" noEditPoints="1" noAdjustHandles="1" noChangeArrowheads="1" noChangeShapeType="1"/>
          </p:cNvSpPr>
          <p:nvPr/>
        </p:nvSpPr>
        <p:spPr>
          <a:xfrm>
            <a:off x="661338" y="1179261"/>
            <a:ext cx="4785360"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805 x 53’ boxes</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Qingdao and Humen, China</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Long Beach, USA </a:t>
            </a:r>
          </a:p>
        </p:txBody>
      </p:sp>
      <p:sp>
        <p:nvSpPr>
          <p:cNvPr id="21" name="object 6">
            <a:extLst>
              <a:ext uri="{FF2B5EF4-FFF2-40B4-BE49-F238E27FC236}">
                <a16:creationId xmlns:a16="http://schemas.microsoft.com/office/drawing/2014/main" id="{00A16B31-F910-06C1-B516-A5016FFEFDC6}"/>
              </a:ext>
            </a:extLst>
          </p:cNvPr>
          <p:cNvSpPr txBox="1">
            <a:spLocks noGrp="1" noRot="1" noMove="1" noResize="1" noEditPoints="1" noAdjustHandles="1" noChangeArrowheads="1" noChangeShapeType="1"/>
          </p:cNvSpPr>
          <p:nvPr/>
        </p:nvSpPr>
        <p:spPr>
          <a:xfrm>
            <a:off x="661338" y="2064666"/>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CACE5ED5-BC45-1488-004F-2E86890327D5}"/>
              </a:ext>
            </a:extLst>
          </p:cNvPr>
          <p:cNvSpPr txBox="1">
            <a:spLocks noGrp="1" noRot="1" noMove="1" noResize="1" noEditPoints="1" noAdjustHandles="1" noChangeArrowheads="1" noChangeShapeType="1"/>
          </p:cNvSpPr>
          <p:nvPr/>
        </p:nvSpPr>
        <p:spPr>
          <a:xfrm>
            <a:off x="1250828" y="2023520"/>
            <a:ext cx="3851523" cy="201080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charter of suitable  vessels within a very tight schedule – within the budget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Engineering calculation for Lashing-securing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and discharging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securing on board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Customs clearance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Special COVID 19 action plan incl. disinfection required during critical time in China (end of 2021)</a:t>
            </a:r>
          </a:p>
        </p:txBody>
      </p:sp>
      <p:sp>
        <p:nvSpPr>
          <p:cNvPr id="27" name="Title 8">
            <a:extLst>
              <a:ext uri="{FF2B5EF4-FFF2-40B4-BE49-F238E27FC236}">
                <a16:creationId xmlns:a16="http://schemas.microsoft.com/office/drawing/2014/main" id="{2D33C4DC-B4A7-79BE-9D77-359248202FB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B419C5ED-489B-EF7C-04BC-E33178EAB69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53’ INTERMODAL BOXES CHINA to us West Coast</a:t>
            </a:r>
          </a:p>
        </p:txBody>
      </p:sp>
      <p:pic>
        <p:nvPicPr>
          <p:cNvPr id="11" name="Picture 10">
            <a:extLst>
              <a:ext uri="{FF2B5EF4-FFF2-40B4-BE49-F238E27FC236}">
                <a16:creationId xmlns:a16="http://schemas.microsoft.com/office/drawing/2014/main" id="{0A4B0809-85C3-4A08-6C9A-BCC236D6AACF}"/>
              </a:ext>
            </a:extLst>
          </p:cNvPr>
          <p:cNvPicPr>
            <a:picLocks noGrp="1" noRot="1" noChangeAspect="1" noMove="1" noResize="1" noEditPoints="1" noAdjustHandles="1" noChangeArrowheads="1" noChangeShapeType="1" noCrop="1"/>
          </p:cNvPicPr>
          <p:nvPr/>
        </p:nvPicPr>
        <p:blipFill>
          <a:blip r:embed="rId2"/>
          <a:stretch>
            <a:fillRect/>
          </a:stretch>
        </p:blipFill>
        <p:spPr>
          <a:xfrm>
            <a:off x="5299326" y="1219216"/>
            <a:ext cx="6750978" cy="2263305"/>
          </a:xfrm>
          <a:prstGeom prst="rect">
            <a:avLst/>
          </a:prstGeom>
        </p:spPr>
      </p:pic>
      <p:pic>
        <p:nvPicPr>
          <p:cNvPr id="12" name="Picture 11">
            <a:extLst>
              <a:ext uri="{FF2B5EF4-FFF2-40B4-BE49-F238E27FC236}">
                <a16:creationId xmlns:a16="http://schemas.microsoft.com/office/drawing/2014/main" id="{81C6316A-3D03-42FB-0D9D-0CB00CF2B1EC}"/>
              </a:ext>
            </a:extLst>
          </p:cNvPr>
          <p:cNvPicPr>
            <a:picLocks noGrp="1" noRot="1" noChangeAspect="1" noMove="1" noResize="1" noEditPoints="1" noAdjustHandles="1" noChangeArrowheads="1" noChangeShapeType="1" noCrop="1"/>
          </p:cNvPicPr>
          <p:nvPr/>
        </p:nvPicPr>
        <p:blipFill>
          <a:blip r:embed="rId3"/>
          <a:stretch>
            <a:fillRect/>
          </a:stretch>
        </p:blipFill>
        <p:spPr>
          <a:xfrm>
            <a:off x="4906468" y="4127979"/>
            <a:ext cx="3517002" cy="2094237"/>
          </a:xfrm>
          <a:prstGeom prst="rect">
            <a:avLst/>
          </a:prstGeom>
        </p:spPr>
      </p:pic>
      <p:pic>
        <p:nvPicPr>
          <p:cNvPr id="13" name="Picture 12">
            <a:extLst>
              <a:ext uri="{FF2B5EF4-FFF2-40B4-BE49-F238E27FC236}">
                <a16:creationId xmlns:a16="http://schemas.microsoft.com/office/drawing/2014/main" id="{A87AE763-D550-CE2B-A919-41451B564B25}"/>
              </a:ext>
            </a:extLst>
          </p:cNvPr>
          <p:cNvPicPr>
            <a:picLocks noGrp="1" noRot="1" noChangeAspect="1" noMove="1" noResize="1" noEditPoints="1" noAdjustHandles="1" noChangeArrowheads="1" noChangeShapeType="1" noCrop="1"/>
          </p:cNvPicPr>
          <p:nvPr/>
        </p:nvPicPr>
        <p:blipFill>
          <a:blip r:embed="rId4"/>
          <a:stretch>
            <a:fillRect/>
          </a:stretch>
        </p:blipFill>
        <p:spPr>
          <a:xfrm>
            <a:off x="8469683" y="4127979"/>
            <a:ext cx="3673046" cy="2095269"/>
          </a:xfrm>
          <a:prstGeom prst="rect">
            <a:avLst/>
          </a:prstGeom>
        </p:spPr>
      </p:pic>
      <p:pic>
        <p:nvPicPr>
          <p:cNvPr id="15" name="Picture 14" descr="A large stack of boxes&#10;&#10;AI-generated content may be incorrect.">
            <a:extLst>
              <a:ext uri="{FF2B5EF4-FFF2-40B4-BE49-F238E27FC236}">
                <a16:creationId xmlns:a16="http://schemas.microsoft.com/office/drawing/2014/main" id="{DF72B93F-F6D8-51EC-A43F-433D3E541EA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47410" y="4127979"/>
            <a:ext cx="4012846" cy="2094237"/>
          </a:xfrm>
          <a:prstGeom prst="rect">
            <a:avLst/>
          </a:prstGeom>
        </p:spPr>
      </p:pic>
    </p:spTree>
    <p:extLst>
      <p:ext uri="{BB962C8B-B14F-4D97-AF65-F5344CB8AC3E}">
        <p14:creationId xmlns:p14="http://schemas.microsoft.com/office/powerpoint/2010/main" val="209089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Gotham Medium" pitchFamily="50" charset="0"/>
                <a:ea typeface="+mn-ea"/>
                <a:cs typeface="Gotham Medium" pitchFamily="50" charset="0"/>
              </a:rPr>
              <a:t>office.vn@fls-group.com</a:t>
            </a:r>
          </a:p>
          <a:p>
            <a:endParaRPr lang="en-VN" dirty="0"/>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5" name="Google Shape;393;p2">
            <a:extLst>
              <a:ext uri="{FF2B5EF4-FFF2-40B4-BE49-F238E27FC236}">
                <a16:creationId xmlns:a16="http://schemas.microsoft.com/office/drawing/2014/main" id="{D0D9DFDB-2DA3-C06A-C18B-B97E4230DB0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34</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793250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189977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a:t>FLS Scandinavia</a:t>
            </a:r>
          </a:p>
          <a:p>
            <a:pPr marL="171450" indent="-171450">
              <a:lnSpc>
                <a:spcPct val="150000"/>
              </a:lnSpc>
              <a:buSzPct val="70000"/>
              <a:buFont typeface="Arial" panose="020B0604020202020204" pitchFamily="34" charset="0"/>
              <a:buChar char="•"/>
            </a:pPr>
            <a:r>
              <a:rPr lang="en-US" sz="1050"/>
              <a:t>FLS Norfolk, USA</a:t>
            </a:r>
          </a:p>
          <a:p>
            <a:pPr marL="171450" indent="-171450">
              <a:lnSpc>
                <a:spcPct val="150000"/>
              </a:lnSpc>
              <a:buSzPct val="70000"/>
              <a:buFont typeface="Arial" panose="020B0604020202020204" pitchFamily="34" charset="0"/>
              <a:buChar char="•"/>
            </a:pPr>
            <a:r>
              <a:rPr lang="en-US" sz="1050"/>
              <a:t>FLS Group (Japan)</a:t>
            </a:r>
          </a:p>
          <a:p>
            <a:pPr marL="171450" indent="-171450">
              <a:lnSpc>
                <a:spcPct val="150000"/>
              </a:lnSpc>
              <a:buSzPct val="70000"/>
              <a:buFont typeface="Arial" panose="020B0604020202020204" pitchFamily="34" charset="0"/>
              <a:buChar char="•"/>
            </a:pPr>
            <a:r>
              <a:rPr lang="en-US" sz="1050"/>
              <a:t>ITL acquisition</a:t>
            </a:r>
          </a:p>
          <a:p>
            <a:pPr marL="171450" indent="-171450">
              <a:lnSpc>
                <a:spcPct val="150000"/>
              </a:lnSpc>
              <a:buSzPct val="70000"/>
              <a:buFont typeface="Arial" panose="020B0604020202020204" pitchFamily="34" charset="0"/>
              <a:buChar char="•"/>
            </a:pPr>
            <a:r>
              <a:rPr lang="en-US" sz="1050"/>
              <a:t>FLS Philippines</a:t>
            </a:r>
          </a:p>
          <a:p>
            <a:pPr marL="171450" indent="-171450">
              <a:lnSpc>
                <a:spcPct val="150000"/>
              </a:lnSpc>
              <a:buSzPct val="70000"/>
              <a:buFont typeface="Arial" panose="020B0604020202020204" pitchFamily="34" charset="0"/>
              <a:buChar char="•"/>
            </a:pPr>
            <a:r>
              <a:rPr lang="en-US" sz="105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7</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0198048A-1EA2-417B-9227-4A2484E2F3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85</TotalTime>
  <Words>3134</Words>
  <Application>Microsoft Office PowerPoint</Application>
  <PresentationFormat>Widescreen</PresentationFormat>
  <Paragraphs>470</Paragraphs>
  <Slides>34</Slides>
  <Notes>10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34</vt:i4>
      </vt:variant>
    </vt:vector>
  </HeadingPairs>
  <TitlesOfParts>
    <vt:vector size="50" baseType="lpstr">
      <vt:lpstr>Aptos</vt:lpstr>
      <vt:lpstr>Arial</vt:lpstr>
      <vt:lpstr>Arial MT</vt:lpstr>
      <vt:lpstr>Calibri</vt:lpstr>
      <vt:lpstr>Calibri Light</vt:lpstr>
      <vt:lpstr>Conthrax Bold</vt:lpstr>
      <vt:lpstr>Conthrax Heavy</vt:lpstr>
      <vt:lpstr>Conthrax Heavy</vt:lpstr>
      <vt:lpstr>Conthrax Sb</vt:lpstr>
      <vt:lpstr>Gotham</vt:lpstr>
      <vt:lpstr>Gotham Bold</vt:lpstr>
      <vt:lpstr>Gotham Medium</vt:lpstr>
      <vt:lpstr>gotham-book</vt:lpstr>
      <vt:lpstr>GOTHAM-MEDIUM</vt:lpstr>
      <vt:lpstr>Office Theme</vt:lpstr>
      <vt:lpstr>2_Office Theme</vt:lpstr>
      <vt:lpstr>TRANSFORMER PRESENTATION</vt:lpstr>
      <vt:lpstr>PowerPoint Presentation</vt:lpstr>
      <vt:lpstr>WHAT ARE OUR CAPABILITIES</vt:lpstr>
      <vt:lpstr>PowerPoint Presentation</vt:lpstr>
      <vt:lpstr>FLS HISTORY</vt:lpstr>
      <vt:lpstr>PowerPoint Presentation</vt:lpstr>
      <vt:lpstr>OUR COMPETENCIES</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studies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10</cp:revision>
  <cp:lastPrinted>2025-04-21T07:20:46Z</cp:lastPrinted>
  <dcterms:created xsi:type="dcterms:W3CDTF">2021-12-01T06:55:06Z</dcterms:created>
  <dcterms:modified xsi:type="dcterms:W3CDTF">2026-08-12T10:58:45Z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